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8" r:id="rId3"/>
    <p:sldId id="260" r:id="rId4"/>
    <p:sldId id="265" r:id="rId5"/>
    <p:sldId id="259" r:id="rId6"/>
    <p:sldId id="262" r:id="rId7"/>
    <p:sldId id="263" r:id="rId8"/>
    <p:sldId id="264" r:id="rId9"/>
    <p:sldId id="261" r:id="rId1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27232467-97BA-4047-8092-004BBCB67D59}" type="datetimeFigureOut">
              <a:rPr lang="en-US" smtClean="0"/>
              <a:t>4/14/2016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01F6B95-3D19-415E-9E72-864938CF73BC}" type="slidenum">
              <a:rPr lang="en-US" smtClean="0"/>
              <a:t>‹#›</a:t>
            </a:fld>
            <a:endParaRPr lang="en-US"/>
          </a:p>
        </p:txBody>
      </p:sp>
    </p:spTree>
    <p:extLst>
      <p:ext uri="{BB962C8B-B14F-4D97-AF65-F5344CB8AC3E}">
        <p14:creationId xmlns:p14="http://schemas.microsoft.com/office/powerpoint/2010/main" val="2070861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defRPr>
            </a:lvl1pPr>
          </a:lstStyle>
          <a:p>
            <a:pPr>
              <a:defRPr/>
            </a:pPr>
            <a:fld id="{2DC76E4C-C986-4B8D-9926-FE2EA7BFF86D}" type="datetimeFigureOut">
              <a:rPr lang="en-US"/>
              <a:pPr>
                <a:defRPr/>
              </a:pPr>
              <a:t>4/14/2016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defRPr>
            </a:lvl1pPr>
          </a:lstStyle>
          <a:p>
            <a:pPr>
              <a:defRPr/>
            </a:pPr>
            <a:fld id="{580E89E6-317F-4728-BB8F-198AFC238251}" type="slidenum">
              <a:rPr lang="en-US"/>
              <a:pPr>
                <a:defRPr/>
              </a:pPr>
              <a:t>‹#›</a:t>
            </a:fld>
            <a:endParaRPr lang="en-US"/>
          </a:p>
        </p:txBody>
      </p:sp>
    </p:spTree>
    <p:extLst>
      <p:ext uri="{BB962C8B-B14F-4D97-AF65-F5344CB8AC3E}">
        <p14:creationId xmlns:p14="http://schemas.microsoft.com/office/powerpoint/2010/main" val="2258149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BBF6A0-DD56-4A9D-980C-83729C089B5A}" type="slidenum">
              <a:rPr lang="en-US">
                <a:latin typeface="Arial" charset="0"/>
              </a:rPr>
              <a:pPr fontAlgn="base">
                <a:spcBef>
                  <a:spcPct val="0"/>
                </a:spcBef>
                <a:spcAft>
                  <a:spcPct val="0"/>
                </a:spcAft>
              </a:pPr>
              <a:t>3</a:t>
            </a:fld>
            <a:endParaRPr lang="en-US">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individuals make financial promises to their churches or pledges for charities and receive nothing in return for their consideration, they are not bound by the agreement. Individuals must realize that the churches and charitable organizations are counting on the pledges for their finances.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7528B3-E2A0-4483-B1EB-4E14EDF620FE}" type="slidenum">
              <a:rPr lang="en-US">
                <a:latin typeface="Arial" charset="0"/>
              </a:rPr>
              <a:pPr fontAlgn="base">
                <a:spcBef>
                  <a:spcPct val="0"/>
                </a:spcBef>
                <a:spcAft>
                  <a:spcPct val="0"/>
                </a:spcAft>
              </a:pPr>
              <a:t>6</a:t>
            </a:fld>
            <a:endParaRPr lang="en-US">
              <a:latin typeface="Arial" charset="0"/>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Statute of Limitations put time limits on bringing a lawsuit for a breach of contract. Once the time has expired, no lawsuit is relevant. Debtors may reaffirm or promise to pay their debts discharged in bankruptcy.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D96B7E-9C14-4325-B6B0-CAB622211D96}" type="slidenum">
              <a:rPr lang="en-US">
                <a:latin typeface="Arial" charset="0"/>
              </a:rPr>
              <a:pPr fontAlgn="base">
                <a:spcBef>
                  <a:spcPct val="0"/>
                </a:spcBef>
                <a:spcAft>
                  <a:spcPct val="0"/>
                </a:spcAft>
              </a:pPr>
              <a:t>9</a:t>
            </a:fld>
            <a:endParaRPr lang="en-US">
              <a:latin typeface="Arial"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Contracts must involve good faith.  Both parties must be certain about the agreement. Firm offers are open for a stated period of time or three months.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09EA029A-76D5-47EF-AB22-49DD9A76B9B4}" type="datetimeFigureOut">
              <a:rPr lang="en-US"/>
              <a:pPr>
                <a:defRPr/>
              </a:pPr>
              <a:t>4/14/2016</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7B8B081A-5A94-456B-B8C2-ECCA1370EA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206257-E47E-46E8-9069-5EA682563025}" type="datetimeFigureOut">
              <a:rPr lang="en-US"/>
              <a:pPr>
                <a:defRPr/>
              </a:pPr>
              <a:t>4/14/2016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030EE2-88C6-47F8-827D-34BC63A39B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B688523C-5A5A-4EE7-B6AF-28028BC320A1}" type="datetimeFigureOut">
              <a:rPr lang="en-US"/>
              <a:pPr>
                <a:defRPr/>
              </a:pPr>
              <a:t>4/14/2016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42E86EB-240F-433D-AB0C-C38E736456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239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600200"/>
            <a:ext cx="8382000" cy="4648200"/>
          </a:xfrm>
        </p:spPr>
        <p:txBody>
          <a:bodyPr rtlCol="0">
            <a:normAutofit/>
          </a:bodyPr>
          <a:lstStyle/>
          <a:p>
            <a:pPr lvl="0"/>
            <a:endParaRPr lang="en-US" noProof="0"/>
          </a:p>
        </p:txBody>
      </p:sp>
      <p:sp>
        <p:nvSpPr>
          <p:cNvPr id="4" name="Date Placeholder 3"/>
          <p:cNvSpPr>
            <a:spLocks noGrp="1"/>
          </p:cNvSpPr>
          <p:nvPr>
            <p:ph type="dt" sz="half" idx="10"/>
          </p:nvPr>
        </p:nvSpPr>
        <p:spPr>
          <a:xfrm>
            <a:off x="381000" y="6324600"/>
            <a:ext cx="28194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352800" y="6324600"/>
            <a:ext cx="26670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172200" y="6305550"/>
            <a:ext cx="2514600" cy="476250"/>
          </a:xfrm>
        </p:spPr>
        <p:txBody>
          <a:bodyPr/>
          <a:lstStyle>
            <a:lvl1pPr>
              <a:defRPr/>
            </a:lvl1pPr>
          </a:lstStyle>
          <a:p>
            <a:pPr>
              <a:defRPr/>
            </a:pPr>
            <a:fld id="{2163C69B-0304-493D-A927-97FDA75429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063D0A-12BD-4019-B6F3-C2E76371A353}" type="datetimeFigureOut">
              <a:rPr lang="en-US"/>
              <a:pPr>
                <a:defRPr/>
              </a:pPr>
              <a:t>4/14/2016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5C8D2-F415-4167-A6DD-F28FC7B691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05AB8951-FD9D-4DEB-A9FA-53DC78B8F2E5}" type="datetimeFigureOut">
              <a:rPr lang="en-US"/>
              <a:pPr>
                <a:defRPr/>
              </a:pPr>
              <a:t>4/14/2016</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D652C40B-CDFA-4A86-A714-23A4774D0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FB748F4-15EA-4B9C-B792-A4A889660688}" type="datetimeFigureOut">
              <a:rPr lang="en-US"/>
              <a:pPr>
                <a:defRPr/>
              </a:pPr>
              <a:t>4/14/2016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940296-3FBE-4EE9-A84C-92E97E2E82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5E81C82-8087-45A7-87E8-A605967AD7E6}" type="datetimeFigureOut">
              <a:rPr lang="en-US"/>
              <a:pPr>
                <a:defRPr/>
              </a:pPr>
              <a:t>4/14/2016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AA0084-AE8C-47FD-A860-59F3D912E3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194CFE-E241-419B-A898-E7A35FF027EC}" type="datetimeFigureOut">
              <a:rPr lang="en-US"/>
              <a:pPr>
                <a:defRPr/>
              </a:pPr>
              <a:t>4/14/2016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B0571A-FA90-4D8C-8989-62723EB8BC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9D9C8CFF-0CAB-4BD0-B1D6-0A138516C24C}" type="datetimeFigureOut">
              <a:rPr lang="en-US"/>
              <a:pPr>
                <a:defRPr/>
              </a:pPr>
              <a:t>4/14/2016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77B6FDCB-3433-4B09-A036-41F74F5793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E8CD3D22-3C42-4602-8AF2-FD0AB995086A}" type="datetimeFigureOut">
              <a:rPr lang="en-US"/>
              <a:pPr>
                <a:defRPr/>
              </a:pPr>
              <a:t>4/14/2016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138AA2D-C9CC-4BF7-94A7-5F74015AD3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C2A1CB03-F86F-4360-907C-8A335148293E}" type="datetimeFigureOut">
              <a:rPr lang="en-US"/>
              <a:pPr>
                <a:defRPr/>
              </a:pPr>
              <a:t>4/14/2016</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2D5AEA89-8299-4B92-B26B-E32C3C4F19A0}"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1435051D-D982-495D-8D57-7C997365E3B5}" type="datetimeFigureOut">
              <a:rPr lang="en-US"/>
              <a:pPr>
                <a:defRPr/>
              </a:pPr>
              <a:t>4/14/2016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11817829-A358-4DC1-8ADA-0838F0ED4388}"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0" r:id="rId2"/>
    <p:sldLayoutId id="2147483686" r:id="rId3"/>
    <p:sldLayoutId id="2147483681" r:id="rId4"/>
    <p:sldLayoutId id="2147483682" r:id="rId5"/>
    <p:sldLayoutId id="2147483683" r:id="rId6"/>
    <p:sldLayoutId id="2147483687" r:id="rId7"/>
    <p:sldLayoutId id="2147483688" r:id="rId8"/>
    <p:sldLayoutId id="2147483689" r:id="rId9"/>
    <p:sldLayoutId id="2147483684" r:id="rId10"/>
    <p:sldLayoutId id="2147483690" r:id="rId11"/>
    <p:sldLayoutId id="2147483691" r:id="rId12"/>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lstStyle/>
          <a:p>
            <a:pPr fontAlgn="auto">
              <a:spcAft>
                <a:spcPts val="0"/>
              </a:spcAft>
              <a:buFont typeface="Arial" pitchFamily="34" charset="0"/>
              <a:buNone/>
              <a:defRPr/>
            </a:pPr>
            <a:r>
              <a:rPr lang="en-US" dirty="0" smtClean="0"/>
              <a:t>Mr. </a:t>
            </a:r>
            <a:r>
              <a:rPr lang="en-US" dirty="0" err="1" smtClean="0"/>
              <a:t>stasa</a:t>
            </a:r>
            <a:r>
              <a:rPr lang="en-US" dirty="0" smtClean="0"/>
              <a:t> – w-e city schools © </a:t>
            </a:r>
            <a:endParaRPr lang="en-US" dirty="0"/>
          </a:p>
        </p:txBody>
      </p:sp>
      <p:sp>
        <p:nvSpPr>
          <p:cNvPr id="2" name="Title 1"/>
          <p:cNvSpPr>
            <a:spLocks noGrp="1"/>
          </p:cNvSpPr>
          <p:nvPr>
            <p:ph type="ctrTitle"/>
          </p:nvPr>
        </p:nvSpPr>
        <p:spPr>
          <a:xfrm>
            <a:off x="604838" y="3227388"/>
            <a:ext cx="6629400" cy="1219200"/>
          </a:xfrm>
        </p:spPr>
        <p:txBody>
          <a:bodyPr/>
          <a:lstStyle/>
          <a:p>
            <a:pPr fontAlgn="auto">
              <a:spcAft>
                <a:spcPts val="0"/>
              </a:spcAft>
              <a:defRPr/>
            </a:pPr>
            <a:r>
              <a:rPr lang="en-US" dirty="0" smtClean="0"/>
              <a:t>Contracts II</a:t>
            </a:r>
            <a:br>
              <a:rPr lang="en-US" dirty="0" smtClean="0"/>
            </a:br>
            <a:r>
              <a:rPr lang="en-US" dirty="0" smtClean="0"/>
              <a:t>Part 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extLst/>
        </p:spPr>
        <p:txBody>
          <a:bodyPr/>
          <a:lstStyle/>
          <a:p>
            <a:pPr fontAlgn="auto">
              <a:spcAft>
                <a:spcPts val="0"/>
              </a:spcAft>
              <a:defRPr/>
            </a:pPr>
            <a:r>
              <a:rPr lang="en-US" smtClean="0">
                <a:solidFill>
                  <a:schemeClr val="accent1">
                    <a:lumMod val="75000"/>
                  </a:schemeClr>
                </a:solidFill>
              </a:rPr>
              <a:t>Did you know…?</a:t>
            </a:r>
          </a:p>
        </p:txBody>
      </p:sp>
      <p:sp>
        <p:nvSpPr>
          <p:cNvPr id="16386" name="Rectangle 1027"/>
          <p:cNvSpPr>
            <a:spLocks noGrp="1" noChangeArrowheads="1"/>
          </p:cNvSpPr>
          <p:nvPr>
            <p:ph type="body" idx="1"/>
          </p:nvPr>
        </p:nvSpPr>
        <p:spPr/>
        <p:txBody>
          <a:bodyPr/>
          <a:lstStyle/>
          <a:p>
            <a:r>
              <a:rPr lang="en-US" smtClean="0"/>
              <a:t>If you co-sign a loan for a friend or family member, you may have to pay that debt if they choose to default on their payments?</a:t>
            </a:r>
          </a:p>
          <a:p>
            <a:r>
              <a:rPr lang="en-US" smtClean="0"/>
              <a:t>This true even if the person for whom you co-signed takes bankruptcy. </a:t>
            </a:r>
          </a:p>
          <a:p>
            <a:r>
              <a:rPr lang="en-US" smtClean="0"/>
              <a:t>You will avoid paying the debt if the bankrupt person reaffirms (agrees to pay-back) their debt.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en-US" sz="4000" dirty="0" smtClean="0">
                <a:solidFill>
                  <a:schemeClr val="accent1">
                    <a:lumMod val="75000"/>
                  </a:schemeClr>
                </a:solidFill>
              </a:rPr>
              <a:t>Exceptions to Consideration Requirements</a:t>
            </a:r>
          </a:p>
        </p:txBody>
      </p:sp>
      <p:pic>
        <p:nvPicPr>
          <p:cNvPr id="17411" name="Picture 5" descr="charitable istock1.jpg"/>
          <p:cNvPicPr>
            <a:picLocks noChangeAspect="1"/>
          </p:cNvPicPr>
          <p:nvPr/>
        </p:nvPicPr>
        <p:blipFill>
          <a:blip r:embed="rId3"/>
          <a:srcRect/>
          <a:stretch>
            <a:fillRect/>
          </a:stretch>
        </p:blipFill>
        <p:spPr bwMode="auto">
          <a:xfrm>
            <a:off x="1219200" y="3352800"/>
            <a:ext cx="2122488" cy="2970213"/>
          </a:xfrm>
          <a:prstGeom prst="rect">
            <a:avLst/>
          </a:prstGeom>
          <a:noFill/>
          <a:ln w="38100">
            <a:solidFill>
              <a:schemeClr val="tx1"/>
            </a:solidFill>
            <a:miter lim="800000"/>
            <a:headEnd/>
            <a:tailEnd/>
          </a:ln>
        </p:spPr>
      </p:pic>
      <p:sp>
        <p:nvSpPr>
          <p:cNvPr id="8" name="TextBox 7"/>
          <p:cNvSpPr txBox="1">
            <a:spLocks noChangeArrowheads="1"/>
          </p:cNvSpPr>
          <p:nvPr/>
        </p:nvSpPr>
        <p:spPr bwMode="auto">
          <a:xfrm>
            <a:off x="4191000" y="3200400"/>
            <a:ext cx="4572000" cy="3108325"/>
          </a:xfrm>
          <a:prstGeom prst="rect">
            <a:avLst/>
          </a:prstGeom>
          <a:noFill/>
          <a:ln w="9525">
            <a:noFill/>
            <a:miter lim="800000"/>
            <a:headEnd/>
            <a:tailEnd/>
          </a:ln>
        </p:spPr>
        <p:txBody>
          <a:bodyPr>
            <a:spAutoFit/>
          </a:bodyPr>
          <a:lstStyle/>
          <a:p>
            <a:pPr>
              <a:buFont typeface="Wingdings" pitchFamily="2" charset="2"/>
              <a:buChar char="ü"/>
            </a:pPr>
            <a:r>
              <a:rPr lang="en-US" sz="2800">
                <a:cs typeface="Arial" charset="0"/>
              </a:rPr>
              <a:t> The </a:t>
            </a:r>
            <a:r>
              <a:rPr lang="en-US" sz="2800" i="1">
                <a:cs typeface="Arial" charset="0"/>
              </a:rPr>
              <a:t>party who makes the Gift </a:t>
            </a:r>
            <a:r>
              <a:rPr lang="en-US" sz="2800">
                <a:cs typeface="Arial" charset="0"/>
              </a:rPr>
              <a:t>receives nothing in return. Courts enforce promises (pledges) when the charity states a specific use for the money </a:t>
            </a:r>
            <a:r>
              <a:rPr lang="en-US" sz="2800" i="1">
                <a:cs typeface="Arial" charset="0"/>
              </a:rPr>
              <a:t>and acts </a:t>
            </a:r>
            <a:r>
              <a:rPr lang="en-US" sz="2800">
                <a:cs typeface="Arial" charset="0"/>
              </a:rPr>
              <a:t>in reliance on the pledge.</a:t>
            </a:r>
          </a:p>
        </p:txBody>
      </p:sp>
      <p:sp>
        <p:nvSpPr>
          <p:cNvPr id="2" name="TextBox 7"/>
          <p:cNvSpPr txBox="1">
            <a:spLocks noChangeArrowheads="1"/>
          </p:cNvSpPr>
          <p:nvPr/>
        </p:nvSpPr>
        <p:spPr bwMode="auto">
          <a:xfrm>
            <a:off x="533400" y="1676400"/>
            <a:ext cx="8229600" cy="1373188"/>
          </a:xfrm>
          <a:prstGeom prst="rect">
            <a:avLst/>
          </a:prstGeom>
          <a:noFill/>
          <a:ln w="9525">
            <a:noFill/>
            <a:miter lim="800000"/>
            <a:headEnd/>
            <a:tailEnd/>
          </a:ln>
        </p:spPr>
        <p:txBody>
          <a:bodyPr>
            <a:spAutoFit/>
          </a:bodyPr>
          <a:lstStyle/>
          <a:p>
            <a:pPr>
              <a:buFont typeface="Wingdings" pitchFamily="2" charset="2"/>
              <a:buChar char="ü"/>
            </a:pPr>
            <a:r>
              <a:rPr lang="en-US" sz="2800">
                <a:cs typeface="Arial" charset="0"/>
              </a:rPr>
              <a:t> A </a:t>
            </a:r>
            <a:r>
              <a:rPr lang="en-US" sz="2800" b="1" u="sng">
                <a:cs typeface="Arial" charset="0"/>
              </a:rPr>
              <a:t>pledge</a:t>
            </a:r>
            <a:r>
              <a:rPr lang="en-US" sz="2800">
                <a:cs typeface="Arial" charset="0"/>
              </a:rPr>
              <a:t> is a promise to pay a future amount.</a:t>
            </a:r>
          </a:p>
          <a:p>
            <a:pPr>
              <a:buFont typeface="Wingdings" pitchFamily="2" charset="2"/>
              <a:buChar char="ü"/>
            </a:pPr>
            <a:r>
              <a:rPr lang="en-US" sz="2800">
                <a:cs typeface="Arial" charset="0"/>
              </a:rPr>
              <a:t>A </a:t>
            </a:r>
            <a:r>
              <a:rPr lang="en-US" sz="2800" b="1" u="sng">
                <a:cs typeface="Arial" charset="0"/>
              </a:rPr>
              <a:t>gift</a:t>
            </a:r>
            <a:r>
              <a:rPr lang="en-US" sz="2800">
                <a:cs typeface="Arial" charset="0"/>
              </a:rPr>
              <a:t> is a transfer of ownership of an item   without requiring anything in return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Sample pledge card</a:t>
            </a:r>
            <a:endParaRPr lang="en-US" dirty="0">
              <a:solidFill>
                <a:schemeClr val="accent1">
                  <a:lumMod val="75000"/>
                </a:schemeClr>
              </a:solidFill>
            </a:endParaRPr>
          </a:p>
        </p:txBody>
      </p:sp>
      <p:pic>
        <p:nvPicPr>
          <p:cNvPr id="19458" name="Picture 2"/>
          <p:cNvPicPr>
            <a:picLocks noChangeAspect="1" noChangeArrowheads="1"/>
          </p:cNvPicPr>
          <p:nvPr/>
        </p:nvPicPr>
        <p:blipFill>
          <a:blip r:embed="rId2"/>
          <a:srcRect/>
          <a:stretch>
            <a:fillRect/>
          </a:stretch>
        </p:blipFill>
        <p:spPr bwMode="auto">
          <a:xfrm>
            <a:off x="304800" y="2209800"/>
            <a:ext cx="8556625"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extLst/>
        </p:spPr>
        <p:txBody>
          <a:bodyPr/>
          <a:lstStyle/>
          <a:p>
            <a:pPr fontAlgn="auto">
              <a:spcAft>
                <a:spcPts val="0"/>
              </a:spcAft>
              <a:defRPr/>
            </a:pPr>
            <a:r>
              <a:rPr lang="en-US" smtClean="0">
                <a:solidFill>
                  <a:schemeClr val="accent1">
                    <a:lumMod val="75000"/>
                  </a:schemeClr>
                </a:solidFill>
              </a:rPr>
              <a:t>Can Pledges be Enforced?</a:t>
            </a:r>
          </a:p>
        </p:txBody>
      </p:sp>
      <p:sp>
        <p:nvSpPr>
          <p:cNvPr id="20482" name="Rectangle 3"/>
          <p:cNvSpPr>
            <a:spLocks noGrp="1" noChangeArrowheads="1"/>
          </p:cNvSpPr>
          <p:nvPr>
            <p:ph type="body" idx="1"/>
          </p:nvPr>
        </p:nvSpPr>
        <p:spPr/>
        <p:txBody>
          <a:bodyPr/>
          <a:lstStyle/>
          <a:p>
            <a:r>
              <a:rPr lang="en-US" smtClean="0"/>
              <a:t>Brian pledged $25,000 to the building fund of a community hospital.  Relying on Brian’s pledge and other pledges, the hospital’s board of directors entered into the contract for construction to begin on the new hospital.</a:t>
            </a:r>
          </a:p>
          <a:p>
            <a:r>
              <a:rPr lang="en-US" b="1" smtClean="0"/>
              <a:t>Can Brian be held liable in court for his pledge if he later chooses not to write the check to the hospital?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dirty="0" smtClean="0">
                <a:solidFill>
                  <a:schemeClr val="accent1">
                    <a:lumMod val="75000"/>
                  </a:schemeClr>
                </a:solidFill>
              </a:rPr>
              <a:t>Statute of limitations</a:t>
            </a:r>
          </a:p>
        </p:txBody>
      </p:sp>
      <p:sp>
        <p:nvSpPr>
          <p:cNvPr id="6147" name="Rectangle 3"/>
          <p:cNvSpPr>
            <a:spLocks noGrp="1" noChangeArrowheads="1"/>
          </p:cNvSpPr>
          <p:nvPr>
            <p:ph idx="1"/>
          </p:nvPr>
        </p:nvSpPr>
        <p:spPr/>
        <p:txBody>
          <a:bodyPr/>
          <a:lstStyle/>
          <a:p>
            <a:pPr>
              <a:lnSpc>
                <a:spcPct val="90000"/>
              </a:lnSpc>
            </a:pPr>
            <a:r>
              <a:rPr lang="en-US" sz="2800" i="1" u="sng" smtClean="0"/>
              <a:t>Statute of Limitations </a:t>
            </a:r>
            <a:r>
              <a:rPr lang="en-US" sz="2800" smtClean="0"/>
              <a:t>is a time limit for bringing a lawsuit or you lose the right to sue.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09" name="Rectangle 61"/>
          <p:cNvSpPr>
            <a:spLocks noGrp="1" noChangeArrowheads="1"/>
          </p:cNvSpPr>
          <p:nvPr>
            <p:ph type="title"/>
          </p:nvPr>
        </p:nvSpPr>
        <p:spPr>
          <a:xfrm>
            <a:off x="609600" y="381000"/>
            <a:ext cx="7848600" cy="1066800"/>
          </a:xfrm>
          <a:extLst/>
        </p:spPr>
        <p:txBody>
          <a:bodyPr wrap="square" numCol="1" anchorCtr="0" compatLnSpc="1">
            <a:prstTxWarp prst="textNoShape">
              <a:avLst/>
            </a:prstTxWarp>
          </a:bodyPr>
          <a:lstStyle/>
          <a:p>
            <a:r>
              <a:rPr lang="en-US" sz="3100" cap="none" smtClean="0"/>
              <a:t>HOW MUCH TIME DO YOU HAVE </a:t>
            </a:r>
            <a:br>
              <a:rPr lang="en-US" sz="3100" cap="none" smtClean="0"/>
            </a:br>
            <a:r>
              <a:rPr lang="en-US" sz="3100" cap="none" smtClean="0"/>
              <a:t>TO SUE?</a:t>
            </a:r>
          </a:p>
        </p:txBody>
      </p:sp>
      <p:graphicFrame>
        <p:nvGraphicFramePr>
          <p:cNvPr id="23582" name="Group 30"/>
          <p:cNvGraphicFramePr>
            <a:graphicFrameLocks noGrp="1"/>
          </p:cNvGraphicFramePr>
          <p:nvPr>
            <p:ph idx="1"/>
          </p:nvPr>
        </p:nvGraphicFramePr>
        <p:xfrm>
          <a:off x="457200" y="1752600"/>
          <a:ext cx="8382000" cy="4264025"/>
        </p:xfrm>
        <a:graphic>
          <a:graphicData uri="http://schemas.openxmlformats.org/drawingml/2006/table">
            <a:tbl>
              <a:tblPr/>
              <a:tblGrid>
                <a:gridCol w="4343400"/>
                <a:gridCol w="4038600"/>
              </a:tblGrid>
              <a:tr h="762000">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Ohio Statute of Limitations - 2012</a:t>
                      </a:r>
                      <a:endParaRPr kumimoji="0" lang="en-US" sz="2400" b="0" i="0" u="none" strike="noStrike" cap="none" normalizeH="0" baseline="0" smtClean="0">
                        <a:ln>
                          <a:noFill/>
                        </a:ln>
                        <a:solidFill>
                          <a:schemeClr val="tx1"/>
                        </a:solidFill>
                        <a:effectLst/>
                        <a:latin typeface="Tahom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671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Times New Roman" pitchFamily="18" charset="0"/>
                          <a:cs typeface="Times New Roman" pitchFamily="18" charset="0"/>
                        </a:rPr>
                        <a:t>Type of Actions</a:t>
                      </a:r>
                      <a:endParaRPr kumimoji="0" lang="en-US" sz="3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Times New Roman" pitchFamily="18" charset="0"/>
                          <a:cs typeface="Times New Roman" pitchFamily="18" charset="0"/>
                        </a:rPr>
                        <a:t>Year Limit to Sue</a:t>
                      </a:r>
                      <a:endParaRPr kumimoji="0" lang="en-US" sz="3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Written contract</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96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Non-written contract (oral)</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1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Breach of contract for sale of goods</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30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A promise?</a:t>
            </a:r>
            <a:endParaRPr lang="en-US" dirty="0">
              <a:solidFill>
                <a:schemeClr val="accent1">
                  <a:lumMod val="75000"/>
                </a:schemeClr>
              </a:solidFill>
            </a:endParaRPr>
          </a:p>
        </p:txBody>
      </p:sp>
      <p:sp>
        <p:nvSpPr>
          <p:cNvPr id="24578" name="Content Placeholder 2"/>
          <p:cNvSpPr>
            <a:spLocks noGrp="1"/>
          </p:cNvSpPr>
          <p:nvPr>
            <p:ph idx="1"/>
          </p:nvPr>
        </p:nvSpPr>
        <p:spPr/>
        <p:txBody>
          <a:bodyPr/>
          <a:lstStyle/>
          <a:p>
            <a:r>
              <a:rPr lang="en-US" smtClean="0"/>
              <a:t>Your neighbor promises to pay you $30 to mow their yard and they said you have a week to decide.  Before the week is up, they end up giving the job to their nephew instead.  Do you have the legal right to the job instead of the nephew?</a:t>
            </a:r>
          </a:p>
        </p:txBody>
      </p:sp>
      <p:pic>
        <p:nvPicPr>
          <p:cNvPr id="24579" name="Picture 2"/>
          <p:cNvPicPr>
            <a:picLocks noChangeAspect="1" noChangeArrowheads="1"/>
          </p:cNvPicPr>
          <p:nvPr/>
        </p:nvPicPr>
        <p:blipFill>
          <a:blip r:embed="rId2"/>
          <a:srcRect/>
          <a:stretch>
            <a:fillRect/>
          </a:stretch>
        </p:blipFill>
        <p:spPr bwMode="auto">
          <a:xfrm>
            <a:off x="5630863" y="4267200"/>
            <a:ext cx="3163887" cy="210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smtClean="0">
                <a:solidFill>
                  <a:schemeClr val="accent1">
                    <a:lumMod val="75000"/>
                  </a:schemeClr>
                </a:solidFill>
              </a:rPr>
              <a:t>Promises Covered by the UCC</a:t>
            </a:r>
          </a:p>
        </p:txBody>
      </p:sp>
      <p:sp>
        <p:nvSpPr>
          <p:cNvPr id="5123" name="Rectangle 3"/>
          <p:cNvSpPr>
            <a:spLocks noGrp="1" noChangeArrowheads="1"/>
          </p:cNvSpPr>
          <p:nvPr>
            <p:ph idx="1"/>
          </p:nvPr>
        </p:nvSpPr>
        <p:spPr>
          <a:xfrm>
            <a:off x="381000" y="1600200"/>
            <a:ext cx="8377238" cy="1676400"/>
          </a:xfrm>
        </p:spPr>
        <p:txBody>
          <a:bodyPr>
            <a:noAutofit/>
          </a:bodyPr>
          <a:lstStyle/>
          <a:p>
            <a:pPr>
              <a:buFontTx/>
              <a:buNone/>
            </a:pPr>
            <a:r>
              <a:rPr lang="en-US" sz="2500" dirty="0" smtClean="0"/>
              <a:t>   </a:t>
            </a:r>
            <a:r>
              <a:rPr lang="en-US" sz="2500" b="1" i="1" u="sng" dirty="0" smtClean="0"/>
              <a:t>Firm Offers </a:t>
            </a:r>
            <a:r>
              <a:rPr lang="en-US" sz="2500" i="1" dirty="0" smtClean="0">
                <a:effectLst>
                  <a:outerShdw blurRad="38100" dist="38100" dir="2700000" algn="tl">
                    <a:srgbClr val="C0C0C0"/>
                  </a:outerShdw>
                </a:effectLst>
              </a:rPr>
              <a:t>–</a:t>
            </a:r>
            <a:r>
              <a:rPr lang="en-US" sz="2500" i="1" dirty="0" smtClean="0"/>
              <a:t> </a:t>
            </a:r>
            <a:r>
              <a:rPr lang="en-US" sz="2500" i="1" dirty="0" smtClean="0"/>
              <a:t>Firm offer is a </a:t>
            </a:r>
            <a:r>
              <a:rPr lang="en-US" sz="2500" i="1" dirty="0" smtClean="0"/>
              <a:t>written</a:t>
            </a:r>
            <a:r>
              <a:rPr lang="en-US" sz="2500" dirty="0" smtClean="0"/>
              <a:t> offer that is open for the time stated in the offer </a:t>
            </a:r>
            <a:r>
              <a:rPr lang="en-US" sz="2500" b="1" i="1" dirty="0" smtClean="0"/>
              <a:t>or</a:t>
            </a:r>
            <a:r>
              <a:rPr lang="en-US" sz="2500" dirty="0" smtClean="0"/>
              <a:t> up to three months max.</a:t>
            </a:r>
          </a:p>
          <a:p>
            <a:pPr>
              <a:buFontTx/>
              <a:buNone/>
            </a:pPr>
            <a:endParaRPr lang="en-US" sz="2500" dirty="0" smtClean="0"/>
          </a:p>
          <a:p>
            <a:pPr>
              <a:buFontTx/>
              <a:buNone/>
            </a:pPr>
            <a:r>
              <a:rPr lang="en-US" sz="2500" dirty="0" smtClean="0"/>
              <a:t>  Eric is planning to replace the fence in his yard and asked several contractors to quote him on replacement pricing.  Author’s Fencing promises to replace Eric’s fence for $2,000, but that the price is only good if Eric replies by April 15.  Had Author’s Fencing not stated the date the offer was valid for, could Eric hire this company after April 15 and still expect to only pay $2,000?</a:t>
            </a:r>
          </a:p>
          <a:p>
            <a:pPr lvl="1">
              <a:buFontTx/>
              <a:buNone/>
            </a:pPr>
            <a:endParaRPr lang="en-US" sz="25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452</TotalTime>
  <Words>554</Words>
  <Application>Microsoft Office PowerPoint</Application>
  <PresentationFormat>On-screen Show (4:3)</PresentationFormat>
  <Paragraphs>38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Contracts II Part 3</vt:lpstr>
      <vt:lpstr>Did you know…?</vt:lpstr>
      <vt:lpstr>Exceptions to Consideration Requirements</vt:lpstr>
      <vt:lpstr>Sample pledge card</vt:lpstr>
      <vt:lpstr>Can Pledges be Enforced?</vt:lpstr>
      <vt:lpstr>Statute of limitations</vt:lpstr>
      <vt:lpstr>HOW MUCH TIME DO YOU HAVE  TO SUE?</vt:lpstr>
      <vt:lpstr>A promise?</vt:lpstr>
      <vt:lpstr>Promises Covered by the UCC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II Part 3</dc:title>
  <dc:creator>SCOTT</dc:creator>
  <cp:lastModifiedBy>Willoughby-Eastlake Schools</cp:lastModifiedBy>
  <cp:revision>10</cp:revision>
  <cp:lastPrinted>2016-04-14T14:06:04Z</cp:lastPrinted>
  <dcterms:created xsi:type="dcterms:W3CDTF">2012-03-07T03:40:23Z</dcterms:created>
  <dcterms:modified xsi:type="dcterms:W3CDTF">2016-04-14T16:42:20Z</dcterms:modified>
</cp:coreProperties>
</file>