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defRPr>
            </a:lvl1pPr>
          </a:lstStyle>
          <a:p>
            <a:endParaRPr lang="en-US"/>
          </a:p>
        </p:txBody>
      </p:sp>
      <p:sp>
        <p:nvSpPr>
          <p:cNvPr id="29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defRPr>
            </a:lvl1pPr>
          </a:lstStyle>
          <a:p>
            <a:fld id="{EAE0DC11-9280-4675-859D-7B65AC39A76B}" type="datetimeFigureOut">
              <a:rPr lang="en-US"/>
              <a:pPr/>
              <a:t>3/1/2012</a:t>
            </a:fld>
            <a:endParaRPr lang="en-US"/>
          </a:p>
        </p:txBody>
      </p:sp>
      <p:sp>
        <p:nvSpPr>
          <p:cNvPr id="29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defRPr>
            </a:lvl1pPr>
          </a:lstStyle>
          <a:p>
            <a:endParaRPr lang="en-U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34" charset="0"/>
              </a:defRPr>
            </a:lvl1pPr>
          </a:lstStyle>
          <a:p>
            <a:fld id="{B1BDED18-544F-4B42-925A-16501F7FEB7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60766682-4D97-4DF7-9F56-5BF051F8DE07}" type="datetimeFigureOut">
              <a:rPr lang="en-US"/>
              <a:pPr>
                <a:defRPr/>
              </a:pPr>
              <a:t>3/1/2012</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BA88C0B1-0467-44BB-BD3A-32DD07D862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ECA611-E751-4651-AE56-40F6D4EA1DB8}" type="datetimeFigureOut">
              <a:rPr lang="en-US"/>
              <a:pPr>
                <a:defRPr/>
              </a:pPr>
              <a:t>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0AE056-F52D-4510-A546-616477385A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3A43C6-D8F2-40A6-A611-A837DB185AE1}" type="datetimeFigureOut">
              <a:rPr lang="en-US"/>
              <a:pPr>
                <a:defRPr/>
              </a:pPr>
              <a:t>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15A304-7BB4-4E7A-A98E-8E39ED0B98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206DF48-5EB5-41DD-81F5-67E392B750D3}" type="datetimeFigureOut">
              <a:rPr lang="en-US"/>
              <a:pPr>
                <a:defRPr/>
              </a:pPr>
              <a:t>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AB09CB-4996-48C6-8DB0-1E14B280FA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B629AF7-9FB4-4DBA-9916-94C7F5A6185E}" type="datetimeFigureOut">
              <a:rPr lang="en-US"/>
              <a:pPr>
                <a:defRPr/>
              </a:pPr>
              <a:t>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864A68-22A1-4615-8E33-7C5A6F3233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7B4985B1-AA0A-4DD8-9906-B56E611C89E0}" type="datetimeFigureOut">
              <a:rPr lang="en-US"/>
              <a:pPr>
                <a:defRPr/>
              </a:pPr>
              <a:t>3/1/2012</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2062FCB5-7300-4711-B9CE-138A691A36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4A6032F-F38A-4D86-92DA-516771D770E1}" type="datetimeFigureOut">
              <a:rPr lang="en-US"/>
              <a:pPr>
                <a:defRPr/>
              </a:pPr>
              <a:t>3/1/2012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3C6E16-8E83-4190-8C17-3C24FFAE16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E56FDE9-6A19-472F-8926-1F9FB8610879}" type="datetimeFigureOut">
              <a:rPr lang="en-US"/>
              <a:pPr>
                <a:defRPr/>
              </a:pPr>
              <a:t>3/1/2012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3E835C-1F13-4D55-938A-0FCC631CDE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DA2078-24D2-42F5-A470-1B19D3632490}" type="datetimeFigureOut">
              <a:rPr lang="en-US"/>
              <a:pPr>
                <a:defRPr/>
              </a:pPr>
              <a:t>3/1/2012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5C4AD45-C4BE-47D3-B9BD-DECB11C240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B32110D4-491B-4305-9943-A607B9AAA833}" type="datetimeFigureOut">
              <a:rPr lang="en-US"/>
              <a:pPr>
                <a:defRPr/>
              </a:pPr>
              <a:t>3/1/2012</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B88FF371-37F0-417F-8644-20E0814823C1}"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9AE20186-227B-4228-A2EA-BF75670FE7FD}" type="datetimeFigureOut">
              <a:rPr lang="en-US"/>
              <a:pPr>
                <a:defRPr/>
              </a:pPr>
              <a:t>3/1/2012</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7CFD833A-D0B9-4F3A-A39B-9F05225A3D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192EBB8C-2371-49EC-A4DA-1BE0A0F123EB}" type="datetimeFigureOut">
              <a:rPr lang="en-US"/>
              <a:pPr>
                <a:defRPr/>
              </a:pPr>
              <a:t>3/1/2012</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9DEAC241-4E6C-42B5-8EFC-665821BF7DE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28600"/>
            <a:ext cx="3313113" cy="1701800"/>
          </a:xfrm>
        </p:spPr>
        <p:txBody>
          <a:bodyPr rtlCol="0">
            <a:normAutofit fontScale="90000"/>
          </a:bodyPr>
          <a:lstStyle/>
          <a:p>
            <a:pPr algn="ctr" fontAlgn="auto">
              <a:spcAft>
                <a:spcPts val="0"/>
              </a:spcAft>
              <a:defRPr/>
            </a:pPr>
            <a:r>
              <a:rPr lang="en-US" dirty="0" smtClean="0"/>
              <a:t>More Contracts Consideration</a:t>
            </a:r>
            <a:br>
              <a:rPr lang="en-US" dirty="0" smtClean="0"/>
            </a:br>
            <a:r>
              <a:rPr lang="en-US" dirty="0"/>
              <a:t> </a:t>
            </a:r>
            <a:r>
              <a:rPr lang="en-US" dirty="0" smtClean="0"/>
              <a:t>Pt. 1</a:t>
            </a:r>
            <a:endParaRPr lang="en-US" dirty="0"/>
          </a:p>
        </p:txBody>
      </p:sp>
      <p:sp>
        <p:nvSpPr>
          <p:cNvPr id="13314" name="Subtitle 2"/>
          <p:cNvSpPr>
            <a:spLocks noGrp="1"/>
          </p:cNvSpPr>
          <p:nvPr>
            <p:ph type="subTitle" idx="1"/>
          </p:nvPr>
        </p:nvSpPr>
        <p:spPr>
          <a:xfrm>
            <a:off x="4724400" y="5638800"/>
            <a:ext cx="3309938" cy="347663"/>
          </a:xfrm>
        </p:spPr>
        <p:txBody>
          <a:bodyPr/>
          <a:lstStyle/>
          <a:p>
            <a:r>
              <a:rPr lang="en-US" sz="1600" smtClean="0"/>
              <a:t>Mr. Stasa – W-E City Schools ©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990600" y="609600"/>
            <a:ext cx="7024688" cy="1143000"/>
          </a:xfrm>
        </p:spPr>
        <p:txBody>
          <a:bodyPr/>
          <a:lstStyle/>
          <a:p>
            <a:pPr algn="ctr"/>
            <a:r>
              <a:rPr lang="en-US" b="1" smtClean="0"/>
              <a:t>Is there consideration?</a:t>
            </a:r>
          </a:p>
        </p:txBody>
      </p:sp>
      <p:sp>
        <p:nvSpPr>
          <p:cNvPr id="3" name="Content Placeholder 2"/>
          <p:cNvSpPr>
            <a:spLocks noGrp="1"/>
          </p:cNvSpPr>
          <p:nvPr>
            <p:ph idx="1"/>
          </p:nvPr>
        </p:nvSpPr>
        <p:spPr>
          <a:xfrm>
            <a:off x="685800" y="2324100"/>
            <a:ext cx="7848600" cy="3508375"/>
          </a:xfrm>
        </p:spPr>
        <p:txBody>
          <a:bodyPr rtlCol="0">
            <a:normAutofit fontScale="92500" lnSpcReduction="10000"/>
          </a:bodyPr>
          <a:lstStyle/>
          <a:p>
            <a:pPr indent="-274320" fontAlgn="auto">
              <a:spcAft>
                <a:spcPts val="0"/>
              </a:spcAft>
              <a:defRPr/>
            </a:pPr>
            <a:r>
              <a:rPr lang="en-US" dirty="0" smtClean="0"/>
              <a:t>Legal value can also have value when exchanging two detriments.</a:t>
            </a:r>
          </a:p>
          <a:p>
            <a:pPr indent="-274320" fontAlgn="auto">
              <a:spcAft>
                <a:spcPts val="0"/>
              </a:spcAft>
              <a:defRPr/>
            </a:pPr>
            <a:endParaRPr lang="en-US" dirty="0"/>
          </a:p>
          <a:p>
            <a:pPr indent="-274320" fontAlgn="auto">
              <a:spcAft>
                <a:spcPts val="0"/>
              </a:spcAft>
              <a:defRPr/>
            </a:pPr>
            <a:r>
              <a:rPr lang="en-US" dirty="0" smtClean="0"/>
              <a:t>If you promise your neighbor that you’ll forbear not buying a pit-bull if your neighbor forbears not building a fence.  </a:t>
            </a:r>
          </a:p>
          <a:p>
            <a:pPr marL="68580" indent="0" fontAlgn="auto">
              <a:spcAft>
                <a:spcPts val="0"/>
              </a:spcAft>
              <a:buFont typeface="Wingdings 2" pitchFamily="18" charset="2"/>
              <a:buNone/>
              <a:defRPr/>
            </a:pPr>
            <a:r>
              <a:rPr lang="en-US" dirty="0" smtClean="0"/>
              <a:t> </a:t>
            </a:r>
          </a:p>
          <a:p>
            <a:pPr indent="-274320" fontAlgn="auto">
              <a:spcAft>
                <a:spcPts val="0"/>
              </a:spcAft>
              <a:defRPr/>
            </a:pPr>
            <a:r>
              <a:rPr lang="en-US" dirty="0" smtClean="0"/>
              <a:t>Both parties have changed their legal right to do what they’re entitled to do.  Therefor, there’s mutual consideration.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848600" cy="1143000"/>
          </a:xfrm>
        </p:spPr>
        <p:txBody>
          <a:bodyPr rtlCol="0">
            <a:normAutofit fontScale="90000"/>
          </a:bodyPr>
          <a:lstStyle/>
          <a:p>
            <a:pPr algn="ctr" fontAlgn="auto">
              <a:spcAft>
                <a:spcPts val="0"/>
              </a:spcAft>
              <a:defRPr/>
            </a:pPr>
            <a:r>
              <a:rPr lang="en-US" b="1" dirty="0" smtClean="0"/>
              <a:t>Does consideration on both parties have to be equal value?</a:t>
            </a:r>
            <a:endParaRPr lang="en-US" b="1" dirty="0"/>
          </a:p>
        </p:txBody>
      </p:sp>
      <p:sp>
        <p:nvSpPr>
          <p:cNvPr id="3" name="Content Placeholder 2"/>
          <p:cNvSpPr>
            <a:spLocks noGrp="1"/>
          </p:cNvSpPr>
          <p:nvPr>
            <p:ph idx="1"/>
          </p:nvPr>
        </p:nvSpPr>
        <p:spPr/>
        <p:txBody>
          <a:bodyPr rtlCol="0">
            <a:normAutofit lnSpcReduction="10000"/>
          </a:bodyPr>
          <a:lstStyle/>
          <a:p>
            <a:pPr indent="-274320" fontAlgn="auto">
              <a:spcAft>
                <a:spcPts val="0"/>
              </a:spcAft>
              <a:defRPr/>
            </a:pPr>
            <a:r>
              <a:rPr lang="en-US" dirty="0" smtClean="0"/>
              <a:t>Consideration does not need to be of equal value</a:t>
            </a:r>
          </a:p>
          <a:p>
            <a:pPr indent="-274320" fontAlgn="auto">
              <a:spcAft>
                <a:spcPts val="0"/>
              </a:spcAft>
              <a:defRPr/>
            </a:pPr>
            <a:endParaRPr lang="en-US" dirty="0" smtClean="0"/>
          </a:p>
          <a:p>
            <a:pPr indent="-274320" fontAlgn="auto">
              <a:spcAft>
                <a:spcPts val="0"/>
              </a:spcAft>
              <a:defRPr/>
            </a:pPr>
            <a:r>
              <a:rPr lang="en-US" dirty="0" smtClean="0"/>
              <a:t>Ray was sitting in the hot sun in the line at Cedar Point for 4 hours.  He offered to pay the person next to him $5 for a patrons bottled water to cool off.  The patron only bought the water for $1,but agreed to give it to Ray since he was willing to pay it.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066800" y="381000"/>
            <a:ext cx="7024688" cy="1143000"/>
          </a:xfrm>
        </p:spPr>
        <p:txBody>
          <a:bodyPr/>
          <a:lstStyle/>
          <a:p>
            <a:r>
              <a:rPr lang="en-US" smtClean="0"/>
              <a:t>However…</a:t>
            </a:r>
          </a:p>
        </p:txBody>
      </p:sp>
      <p:sp>
        <p:nvSpPr>
          <p:cNvPr id="3" name="Content Placeholder 2"/>
          <p:cNvSpPr>
            <a:spLocks noGrp="1"/>
          </p:cNvSpPr>
          <p:nvPr>
            <p:ph idx="1"/>
          </p:nvPr>
        </p:nvSpPr>
        <p:spPr>
          <a:xfrm>
            <a:off x="685800" y="1600200"/>
            <a:ext cx="7772400" cy="4232275"/>
          </a:xfrm>
        </p:spPr>
        <p:txBody>
          <a:bodyPr rtlCol="0">
            <a:normAutofit lnSpcReduction="10000"/>
          </a:bodyPr>
          <a:lstStyle/>
          <a:p>
            <a:pPr indent="-274320" fontAlgn="auto">
              <a:spcAft>
                <a:spcPts val="0"/>
              </a:spcAft>
              <a:defRPr/>
            </a:pPr>
            <a:r>
              <a:rPr lang="en-US" dirty="0" smtClean="0"/>
              <a:t>If consideration received by one of the parties is </a:t>
            </a:r>
            <a:r>
              <a:rPr lang="en-US" i="1" dirty="0" smtClean="0"/>
              <a:t>extremely</a:t>
            </a:r>
            <a:r>
              <a:rPr lang="en-US" dirty="0" smtClean="0"/>
              <a:t> inadequate that it shocks the conscience of a court, the contract will be declared unconstitutional. </a:t>
            </a:r>
          </a:p>
          <a:p>
            <a:pPr indent="-274320" fontAlgn="auto">
              <a:spcAft>
                <a:spcPts val="0"/>
              </a:spcAft>
              <a:defRPr/>
            </a:pPr>
            <a:endParaRPr lang="en-US" dirty="0"/>
          </a:p>
          <a:p>
            <a:pPr indent="-274320" fontAlgn="auto">
              <a:spcAft>
                <a:spcPts val="0"/>
              </a:spcAft>
              <a:defRPr/>
            </a:pPr>
            <a:r>
              <a:rPr lang="en-US" dirty="0" smtClean="0"/>
              <a:t>Steve was cleaning out his attic when his friend Chris saw lamp that he knew was worth $200,000.  Chris offered Steve $10 for the lamp and Steve agreed, not thinking the lamp was worth much.   Once Steve discovered the real value of the lamp, he sued Chris for the full value of the lamp and won.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Assignment</a:t>
            </a:r>
          </a:p>
        </p:txBody>
      </p:sp>
      <p:sp>
        <p:nvSpPr>
          <p:cNvPr id="25602" name="Content Placeholder 2"/>
          <p:cNvSpPr>
            <a:spLocks noGrp="1"/>
          </p:cNvSpPr>
          <p:nvPr>
            <p:ph idx="1"/>
          </p:nvPr>
        </p:nvSpPr>
        <p:spPr/>
        <p:txBody>
          <a:bodyPr/>
          <a:lstStyle/>
          <a:p>
            <a:r>
              <a:rPr lang="en-US" smtClean="0"/>
              <a:t>Page 131</a:t>
            </a:r>
          </a:p>
          <a:p>
            <a:r>
              <a:rPr lang="en-US" smtClean="0"/>
              <a:t>#s 8-10</a:t>
            </a:r>
          </a:p>
          <a:p>
            <a:r>
              <a:rPr lang="en-US" smtClean="0"/>
              <a:t>Create an example of an agreement involving forbearance, making sure both parties have  mutual consideration.</a:t>
            </a:r>
          </a:p>
          <a:p>
            <a:r>
              <a:rPr lang="en-US" smtClean="0"/>
              <a:t>Create an example of an agreement where the consideration on both parties is not of the same value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990600" y="838200"/>
            <a:ext cx="7024688" cy="1143000"/>
          </a:xfrm>
        </p:spPr>
        <p:txBody>
          <a:bodyPr/>
          <a:lstStyle/>
          <a:p>
            <a:r>
              <a:rPr lang="en-US" smtClean="0"/>
              <a:t>Hot Debate</a:t>
            </a:r>
          </a:p>
        </p:txBody>
      </p:sp>
      <p:sp>
        <p:nvSpPr>
          <p:cNvPr id="3" name="Content Placeholder 2"/>
          <p:cNvSpPr>
            <a:spLocks noGrp="1"/>
          </p:cNvSpPr>
          <p:nvPr>
            <p:ph idx="1"/>
          </p:nvPr>
        </p:nvSpPr>
        <p:spPr/>
        <p:txBody>
          <a:bodyPr rtlCol="0">
            <a:normAutofit fontScale="92500" lnSpcReduction="10000"/>
          </a:bodyPr>
          <a:lstStyle/>
          <a:p>
            <a:pPr indent="-274320" fontAlgn="auto">
              <a:spcAft>
                <a:spcPts val="0"/>
              </a:spcAft>
              <a:defRPr/>
            </a:pPr>
            <a:r>
              <a:rPr lang="en-US" dirty="0" smtClean="0"/>
              <a:t>For a graduation present, Maureen's aunt promised to give her two round-trip tickets for a cruise of the Mexican Riviera.  The day of graduation, her aunt gave her a hug instead and said, “The stock market is down.  Sorry.”</a:t>
            </a:r>
          </a:p>
          <a:p>
            <a:pPr indent="-274320" fontAlgn="auto">
              <a:spcAft>
                <a:spcPts val="0"/>
              </a:spcAft>
              <a:defRPr/>
            </a:pPr>
            <a:endParaRPr lang="en-US" dirty="0"/>
          </a:p>
          <a:p>
            <a:pPr indent="-274320" fontAlgn="auto">
              <a:spcAft>
                <a:spcPts val="0"/>
              </a:spcAft>
              <a:defRPr/>
            </a:pPr>
            <a:r>
              <a:rPr lang="en-US" dirty="0" smtClean="0"/>
              <a:t>Why do you think Maureen should be entitled to the tickets?</a:t>
            </a:r>
          </a:p>
          <a:p>
            <a:pPr indent="-274320" fontAlgn="auto">
              <a:spcAft>
                <a:spcPts val="0"/>
              </a:spcAft>
              <a:defRPr/>
            </a:pPr>
            <a:r>
              <a:rPr lang="en-US" dirty="0" smtClean="0"/>
              <a:t>Why do you think the aunt doesn’t owe the tickets?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What’s your verdict?</a:t>
            </a:r>
          </a:p>
        </p:txBody>
      </p:sp>
      <p:sp>
        <p:nvSpPr>
          <p:cNvPr id="15362" name="Content Placeholder 2"/>
          <p:cNvSpPr>
            <a:spLocks noGrp="1"/>
          </p:cNvSpPr>
          <p:nvPr>
            <p:ph idx="1"/>
          </p:nvPr>
        </p:nvSpPr>
        <p:spPr/>
        <p:txBody>
          <a:bodyPr/>
          <a:lstStyle/>
          <a:p>
            <a:r>
              <a:rPr lang="en-US" smtClean="0"/>
              <a:t>Your neighbors are going on a 10 day skiing vacation.  They offer to pay you $50 upon their return if you pick up their mail each day.  You accept by picking up their mail.</a:t>
            </a:r>
          </a:p>
          <a:p>
            <a:endParaRPr lang="en-US" smtClean="0"/>
          </a:p>
          <a:p>
            <a:r>
              <a:rPr lang="en-US" smtClean="0"/>
              <a:t>Is there consideration for both parties?</a:t>
            </a:r>
          </a:p>
          <a:p>
            <a:r>
              <a:rPr lang="en-US" smtClean="0"/>
              <a:t>Is this an enforceable contract?  </a:t>
            </a:r>
          </a:p>
        </p:txBody>
      </p:sp>
      <p:pic>
        <p:nvPicPr>
          <p:cNvPr id="15363" name="Picture 2"/>
          <p:cNvPicPr>
            <a:picLocks noChangeAspect="1" noChangeArrowheads="1"/>
          </p:cNvPicPr>
          <p:nvPr/>
        </p:nvPicPr>
        <p:blipFill>
          <a:blip r:embed="rId2"/>
          <a:srcRect/>
          <a:stretch>
            <a:fillRect/>
          </a:stretch>
        </p:blipFill>
        <p:spPr bwMode="auto">
          <a:xfrm>
            <a:off x="7086600" y="838200"/>
            <a:ext cx="1362075" cy="176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113"/>
            <a:ext cx="7848600" cy="1143000"/>
          </a:xfrm>
        </p:spPr>
        <p:txBody>
          <a:bodyPr rtlCol="0">
            <a:normAutofit fontScale="90000"/>
          </a:bodyPr>
          <a:lstStyle/>
          <a:p>
            <a:pPr algn="ctr" fontAlgn="auto">
              <a:spcAft>
                <a:spcPts val="0"/>
              </a:spcAft>
              <a:defRPr/>
            </a:pPr>
            <a:r>
              <a:rPr lang="en-US" b="1" dirty="0" smtClean="0"/>
              <a:t>Is the promise of a gift enforceable?</a:t>
            </a:r>
            <a:endParaRPr lang="en-US" b="1" dirty="0"/>
          </a:p>
        </p:txBody>
      </p:sp>
      <p:sp>
        <p:nvSpPr>
          <p:cNvPr id="3" name="Content Placeholder 2"/>
          <p:cNvSpPr>
            <a:spLocks noGrp="1"/>
          </p:cNvSpPr>
          <p:nvPr>
            <p:ph idx="1"/>
          </p:nvPr>
        </p:nvSpPr>
        <p:spPr/>
        <p:txBody>
          <a:bodyPr/>
          <a:lstStyle/>
          <a:p>
            <a:r>
              <a:rPr lang="en-US" smtClean="0"/>
              <a:t>A </a:t>
            </a:r>
            <a:r>
              <a:rPr lang="en-US" b="1" u="sng" smtClean="0"/>
              <a:t>gift</a:t>
            </a:r>
            <a:r>
              <a:rPr lang="en-US" smtClean="0"/>
              <a:t> is the transfer of ownership of an item of value without receiving anything in return.</a:t>
            </a:r>
          </a:p>
          <a:p>
            <a:endParaRPr lang="en-US" smtClean="0"/>
          </a:p>
          <a:p>
            <a:r>
              <a:rPr lang="en-US" smtClean="0"/>
              <a:t>The promise of a gift is not enforceable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113"/>
            <a:ext cx="7924800" cy="1143000"/>
          </a:xfrm>
        </p:spPr>
        <p:txBody>
          <a:bodyPr rtlCol="0">
            <a:normAutofit fontScale="90000"/>
          </a:bodyPr>
          <a:lstStyle/>
          <a:p>
            <a:pPr algn="ctr" fontAlgn="auto">
              <a:spcAft>
                <a:spcPts val="0"/>
              </a:spcAft>
              <a:defRPr/>
            </a:pPr>
            <a:r>
              <a:rPr lang="en-US" b="1" dirty="0" smtClean="0"/>
              <a:t>When does the offering of a gift transfer ownership to the receiver?</a:t>
            </a:r>
            <a:endParaRPr lang="en-US" b="1" dirty="0"/>
          </a:p>
        </p:txBody>
      </p:sp>
      <p:sp>
        <p:nvSpPr>
          <p:cNvPr id="3" name="Content Placeholder 2"/>
          <p:cNvSpPr>
            <a:spLocks noGrp="1"/>
          </p:cNvSpPr>
          <p:nvPr>
            <p:ph idx="1"/>
          </p:nvPr>
        </p:nvSpPr>
        <p:spPr/>
        <p:txBody>
          <a:bodyPr>
            <a:normAutofit/>
          </a:bodyPr>
          <a:lstStyle/>
          <a:p>
            <a:pPr>
              <a:lnSpc>
                <a:spcPct val="90000"/>
              </a:lnSpc>
            </a:pPr>
            <a:r>
              <a:rPr lang="en-US" smtClean="0"/>
              <a:t>As soon as the gift is given (or sent) to the receiver the gift officially transfer ownership.  </a:t>
            </a:r>
          </a:p>
          <a:p>
            <a:pPr>
              <a:lnSpc>
                <a:spcPct val="90000"/>
              </a:lnSpc>
            </a:pPr>
            <a:endParaRPr lang="en-US" smtClean="0"/>
          </a:p>
          <a:p>
            <a:pPr>
              <a:lnSpc>
                <a:spcPct val="90000"/>
              </a:lnSpc>
            </a:pPr>
            <a:r>
              <a:rPr lang="en-US" smtClean="0"/>
              <a:t>As soon as Alice drops off her packages at the UPS store to be shipped to her niece, the gifts transfer ownership as soon as the shipping label (or postmark) is placed on the package.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en-US" b="1" dirty="0" smtClean="0"/>
              <a:t>Can someone promise to not do something?</a:t>
            </a:r>
            <a:endParaRPr lang="en-US" b="1" dirty="0"/>
          </a:p>
        </p:txBody>
      </p:sp>
      <p:sp>
        <p:nvSpPr>
          <p:cNvPr id="3" name="Content Placeholder 2"/>
          <p:cNvSpPr>
            <a:spLocks noGrp="1"/>
          </p:cNvSpPr>
          <p:nvPr>
            <p:ph idx="1"/>
          </p:nvPr>
        </p:nvSpPr>
        <p:spPr/>
        <p:txBody>
          <a:bodyPr/>
          <a:lstStyle/>
          <a:p>
            <a:r>
              <a:rPr lang="en-US" b="1" u="sng" smtClean="0"/>
              <a:t>Forbearance</a:t>
            </a:r>
            <a:r>
              <a:rPr lang="en-US" smtClean="0"/>
              <a:t> is the promise to not do something.  </a:t>
            </a:r>
          </a:p>
          <a:p>
            <a:endParaRPr lang="en-US" smtClean="0"/>
          </a:p>
          <a:p>
            <a:r>
              <a:rPr lang="en-US" smtClean="0"/>
              <a:t>Jack promises his neighbor to not play his music loudly when having his graduation party.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09600" y="1027113"/>
            <a:ext cx="7924800" cy="1143000"/>
          </a:xfrm>
        </p:spPr>
        <p:txBody>
          <a:bodyPr/>
          <a:lstStyle/>
          <a:p>
            <a:pPr algn="ctr"/>
            <a:r>
              <a:rPr lang="en-US" sz="2800" b="1" smtClean="0"/>
              <a:t>Must  both  parties exchange consideration for a promise to be valid?</a:t>
            </a:r>
          </a:p>
        </p:txBody>
      </p:sp>
      <p:sp>
        <p:nvSpPr>
          <p:cNvPr id="3" name="Content Placeholder 2"/>
          <p:cNvSpPr>
            <a:spLocks noGrp="1"/>
          </p:cNvSpPr>
          <p:nvPr>
            <p:ph idx="1"/>
          </p:nvPr>
        </p:nvSpPr>
        <p:spPr>
          <a:xfrm>
            <a:off x="609600" y="2324100"/>
            <a:ext cx="7924800" cy="3508375"/>
          </a:xfrm>
        </p:spPr>
        <p:txBody>
          <a:bodyPr/>
          <a:lstStyle/>
          <a:p>
            <a:r>
              <a:rPr lang="en-US" smtClean="0"/>
              <a:t>Consideration </a:t>
            </a:r>
            <a:r>
              <a:rPr lang="en-US" b="1" smtClean="0"/>
              <a:t>must be mutual</a:t>
            </a:r>
            <a:r>
              <a:rPr lang="en-US" smtClean="0"/>
              <a:t>.  </a:t>
            </a:r>
          </a:p>
          <a:p>
            <a:r>
              <a:rPr lang="en-US" smtClean="0"/>
              <a:t>Each party must </a:t>
            </a:r>
            <a:r>
              <a:rPr lang="en-US" i="1" smtClean="0"/>
              <a:t>give</a:t>
            </a:r>
            <a:r>
              <a:rPr lang="en-US" smtClean="0"/>
              <a:t> consideration, and each must </a:t>
            </a:r>
            <a:r>
              <a:rPr lang="en-US" i="1" smtClean="0"/>
              <a:t>receive</a:t>
            </a:r>
            <a:r>
              <a:rPr lang="en-US" smtClean="0"/>
              <a:t> consideration.  </a:t>
            </a:r>
          </a:p>
          <a:p>
            <a:r>
              <a:rPr lang="en-US" smtClean="0"/>
              <a:t>If one party does not give consideration, than the other party has no obligation to fulfill the promise.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What’s the consideration?</a:t>
            </a:r>
          </a:p>
        </p:txBody>
      </p:sp>
      <p:sp>
        <p:nvSpPr>
          <p:cNvPr id="3" name="Content Placeholder 2"/>
          <p:cNvSpPr>
            <a:spLocks noGrp="1"/>
          </p:cNvSpPr>
          <p:nvPr>
            <p:ph idx="1"/>
          </p:nvPr>
        </p:nvSpPr>
        <p:spPr/>
        <p:txBody>
          <a:bodyPr/>
          <a:lstStyle/>
          <a:p>
            <a:r>
              <a:rPr lang="en-US" smtClean="0"/>
              <a:t>What is the two forms of consideration in the out of town mail pick-up scenario?  </a:t>
            </a:r>
          </a:p>
          <a:p>
            <a:r>
              <a:rPr lang="en-US" smtClean="0"/>
              <a:t>Did both parties benefit?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en-US" b="1" dirty="0" smtClean="0"/>
              <a:t>Is there legal value when you promise </a:t>
            </a:r>
            <a:r>
              <a:rPr lang="en-US" b="1" i="1" dirty="0" smtClean="0"/>
              <a:t>to not </a:t>
            </a:r>
            <a:r>
              <a:rPr lang="en-US" b="1" dirty="0" smtClean="0"/>
              <a:t>do something?</a:t>
            </a:r>
            <a:endParaRPr lang="en-US" b="1" dirty="0"/>
          </a:p>
        </p:txBody>
      </p:sp>
      <p:sp>
        <p:nvSpPr>
          <p:cNvPr id="3" name="Content Placeholder 2"/>
          <p:cNvSpPr>
            <a:spLocks noGrp="1"/>
          </p:cNvSpPr>
          <p:nvPr>
            <p:ph idx="1"/>
          </p:nvPr>
        </p:nvSpPr>
        <p:spPr/>
        <p:txBody>
          <a:bodyPr rtlCol="0">
            <a:normAutofit lnSpcReduction="10000"/>
          </a:bodyPr>
          <a:lstStyle/>
          <a:p>
            <a:pPr indent="-274320" fontAlgn="auto">
              <a:spcAft>
                <a:spcPts val="0"/>
              </a:spcAft>
              <a:defRPr/>
            </a:pPr>
            <a:r>
              <a:rPr lang="en-US" dirty="0" smtClean="0"/>
              <a:t>There is legal value in forbearance</a:t>
            </a:r>
          </a:p>
          <a:p>
            <a:pPr indent="-274320" fontAlgn="auto">
              <a:spcAft>
                <a:spcPts val="0"/>
              </a:spcAft>
              <a:defRPr/>
            </a:pPr>
            <a:r>
              <a:rPr lang="en-US" dirty="0" smtClean="0"/>
              <a:t>There is also legal value in detriment</a:t>
            </a:r>
          </a:p>
          <a:p>
            <a:pPr indent="-274320" fontAlgn="auto">
              <a:spcAft>
                <a:spcPts val="0"/>
              </a:spcAft>
              <a:defRPr/>
            </a:pPr>
            <a:r>
              <a:rPr lang="en-US" dirty="0" smtClean="0"/>
              <a:t>A </a:t>
            </a:r>
            <a:r>
              <a:rPr lang="en-US" b="1" u="sng" dirty="0" smtClean="0"/>
              <a:t>detriment</a:t>
            </a:r>
            <a:r>
              <a:rPr lang="en-US" dirty="0" smtClean="0"/>
              <a:t> is the promise to not do something that you have the right to do.</a:t>
            </a:r>
          </a:p>
          <a:p>
            <a:pPr indent="-274320" fontAlgn="auto">
              <a:spcAft>
                <a:spcPts val="0"/>
              </a:spcAft>
              <a:defRPr/>
            </a:pPr>
            <a:endParaRPr lang="en-US" dirty="0"/>
          </a:p>
          <a:p>
            <a:pPr indent="-274320" fontAlgn="auto">
              <a:spcAft>
                <a:spcPts val="0"/>
              </a:spcAft>
              <a:defRPr/>
            </a:pPr>
            <a:r>
              <a:rPr lang="en-US" dirty="0"/>
              <a:t>Y</a:t>
            </a:r>
            <a:r>
              <a:rPr lang="en-US" dirty="0" smtClean="0"/>
              <a:t>our uncle promises you on your 18</a:t>
            </a:r>
            <a:r>
              <a:rPr lang="en-US" baseline="30000" dirty="0" smtClean="0"/>
              <a:t>th</a:t>
            </a:r>
            <a:r>
              <a:rPr lang="en-US" dirty="0" smtClean="0"/>
              <a:t> birthday that if you refrain from smoking until you’re 21, he’ll give you $25,000. A change in your legal right is consideration.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340</TotalTime>
  <Words>625</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13</vt:i4>
      </vt:variant>
    </vt:vector>
  </HeadingPairs>
  <TitlesOfParts>
    <vt:vector size="21" baseType="lpstr">
      <vt:lpstr>Century Gothic</vt:lpstr>
      <vt:lpstr>Arial</vt:lpstr>
      <vt:lpstr>Wingdings 2</vt:lpstr>
      <vt:lpstr>Calibri</vt:lpstr>
      <vt:lpstr>Austin</vt:lpstr>
      <vt:lpstr>Austin</vt:lpstr>
      <vt:lpstr>Austin</vt:lpstr>
      <vt:lpstr>Austin</vt:lpstr>
      <vt:lpstr>More Contracts Consideration  Pt. 1</vt:lpstr>
      <vt:lpstr>Hot Debate</vt:lpstr>
      <vt:lpstr>What’s your verdict?</vt:lpstr>
      <vt:lpstr>Is the promise of a gift enforceable?</vt:lpstr>
      <vt:lpstr>When does the offering of a gift transfer ownership to the receiver?</vt:lpstr>
      <vt:lpstr>Can someone promise to not do something?</vt:lpstr>
      <vt:lpstr>Must  both  parties exchange consideration for a promise to be valid?</vt:lpstr>
      <vt:lpstr>What’s the consideration?</vt:lpstr>
      <vt:lpstr>Is there legal value when you promise to not do something?</vt:lpstr>
      <vt:lpstr>Is there consideration?</vt:lpstr>
      <vt:lpstr>Does consideration on both parties have to be equal value?</vt:lpstr>
      <vt:lpstr>However…</vt:lpstr>
      <vt:lpstr>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Contracts Consideration  Pt. 1</dc:title>
  <dc:creator>SCOTT</dc:creator>
  <cp:lastModifiedBy>Willoughby-Eastlake Schools</cp:lastModifiedBy>
  <cp:revision>9</cp:revision>
  <dcterms:created xsi:type="dcterms:W3CDTF">2012-03-01T03:00:18Z</dcterms:created>
  <dcterms:modified xsi:type="dcterms:W3CDTF">2012-03-01T16:26:46Z</dcterms:modified>
</cp:coreProperties>
</file>