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7225-27EC-4FC0-9004-E0FD8770F6E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8FDB-BE6B-4B5B-A4CB-C4E03EFF09B3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7225-27EC-4FC0-9004-E0FD8770F6E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8FDB-BE6B-4B5B-A4CB-C4E03EFF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7225-27EC-4FC0-9004-E0FD8770F6E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8FDB-BE6B-4B5B-A4CB-C4E03EFF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7225-27EC-4FC0-9004-E0FD8770F6E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8FDB-BE6B-4B5B-A4CB-C4E03EFF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7225-27EC-4FC0-9004-E0FD8770F6E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8FDB-BE6B-4B5B-A4CB-C4E03EFF09B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7225-27EC-4FC0-9004-E0FD8770F6E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8FDB-BE6B-4B5B-A4CB-C4E03EFF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7225-27EC-4FC0-9004-E0FD8770F6E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8FDB-BE6B-4B5B-A4CB-C4E03EFF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7225-27EC-4FC0-9004-E0FD8770F6E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8FDB-BE6B-4B5B-A4CB-C4E03EFF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7225-27EC-4FC0-9004-E0FD8770F6E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8FDB-BE6B-4B5B-A4CB-C4E03EFF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7225-27EC-4FC0-9004-E0FD8770F6E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8FDB-BE6B-4B5B-A4CB-C4E03EFF09B3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7225-27EC-4FC0-9004-E0FD8770F6E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8FDB-BE6B-4B5B-A4CB-C4E03EFF09B3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1A67225-27EC-4FC0-9004-E0FD8770F6E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BA48FDB-BE6B-4B5B-A4CB-C4E03EFF09B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057400"/>
            <a:ext cx="4572000" cy="1702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Contracts II</a:t>
            </a:r>
            <a:br>
              <a:rPr lang="en-US" dirty="0" smtClean="0"/>
            </a:br>
            <a:r>
              <a:rPr lang="en-US" dirty="0" smtClean="0"/>
              <a:t>Part 2</a:t>
            </a:r>
            <a:br>
              <a:rPr lang="en-US" dirty="0" smtClean="0"/>
            </a:br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419600"/>
            <a:ext cx="2776403" cy="3810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Mr. Stasa – W-E City Schools ©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041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Composition of Creditors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9738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b="1" i="1" u="sng" dirty="0" smtClean="0"/>
              <a:t>Composition of creditors</a:t>
            </a:r>
            <a:r>
              <a:rPr lang="en-US" sz="2600" b="1" i="1" dirty="0" smtClean="0"/>
              <a:t> </a:t>
            </a:r>
            <a:r>
              <a:rPr lang="en-US" sz="2600" b="1" dirty="0" smtClean="0"/>
              <a:t>is when creditors (the people whom money is owed to) agree to accept less than what they are legally entitled to as full payment on a debt in exchange for the debtor not to file for bankruptcy.</a:t>
            </a:r>
          </a:p>
          <a:p>
            <a:endParaRPr lang="en-US" sz="2600" b="1" dirty="0"/>
          </a:p>
          <a:p>
            <a:endParaRPr lang="en-US" sz="26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25345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67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of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229600" cy="4449763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You see a lady with her two kids stranded in a local parking lot.  You offer to jump-start her car battery and her car starts.  She is very grateful for you help and offers to send you $20 in the mail for your help.  Months have past and you’ve never received the $20.  Is the lady legally responsible for paying you the $20?</a:t>
            </a:r>
          </a:p>
          <a:p>
            <a:endParaRPr lang="en-US" sz="2500" b="1" dirty="0"/>
          </a:p>
          <a:p>
            <a:r>
              <a:rPr lang="en-US" sz="2500" b="1" dirty="0" smtClean="0"/>
              <a:t>No.  Because she promised to pay you </a:t>
            </a:r>
            <a:r>
              <a:rPr lang="en-US" sz="2500" b="1" i="1" dirty="0" smtClean="0"/>
              <a:t>after</a:t>
            </a:r>
            <a:r>
              <a:rPr lang="en-US" sz="2500" b="1" dirty="0" smtClean="0"/>
              <a:t> you performed the act, there was no mutual consideration.  Even if $20 was a gift, gifts have no legal value.   </a:t>
            </a:r>
            <a:endParaRPr lang="en-US" sz="25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599"/>
            <a:ext cx="2297386" cy="1885591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3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9501"/>
            <a:ext cx="7024744" cy="1143000"/>
          </a:xfrm>
        </p:spPr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052"/>
            <a:ext cx="8382000" cy="4000948"/>
          </a:xfrm>
        </p:spPr>
        <p:txBody>
          <a:bodyPr>
            <a:normAutofit/>
          </a:bodyPr>
          <a:lstStyle/>
          <a:p>
            <a:r>
              <a:rPr lang="en-US" sz="2800" b="1" dirty="0"/>
              <a:t>Ms. Miller </a:t>
            </a:r>
            <a:r>
              <a:rPr lang="en-US" sz="2800" b="1" dirty="0" smtClean="0"/>
              <a:t>a </a:t>
            </a:r>
            <a:r>
              <a:rPr lang="en-US" sz="2800" b="1" dirty="0"/>
              <a:t>high school math teacher says to her </a:t>
            </a:r>
            <a:r>
              <a:rPr lang="en-US" sz="2800" b="1" dirty="0" smtClean="0"/>
              <a:t>students, “</a:t>
            </a:r>
            <a:r>
              <a:rPr lang="en-US" sz="2800" b="1" dirty="0"/>
              <a:t>all of you have worked hard, and if you continue to perform at this high level, I’ll pay for a pizza party for the class at the end of the semester- </a:t>
            </a:r>
            <a:r>
              <a:rPr lang="en-US" sz="2800" b="1" u="sng" dirty="0"/>
              <a:t>if</a:t>
            </a:r>
            <a:r>
              <a:rPr lang="en-US" sz="2800" b="1" dirty="0"/>
              <a:t> </a:t>
            </a:r>
            <a:r>
              <a:rPr lang="en-US" sz="2800" b="1" i="1" dirty="0"/>
              <a:t>I feel</a:t>
            </a:r>
            <a:r>
              <a:rPr lang="en-US" sz="2800" b="1" dirty="0"/>
              <a:t> it is warranted.”  The students continue to perform well but no pizza party was ever given.  Can the students enforce this promise?  </a:t>
            </a:r>
          </a:p>
          <a:p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28" y="304800"/>
            <a:ext cx="2667298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9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Illusory Promise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rmAutofit/>
          </a:bodyPr>
          <a:lstStyle/>
          <a:p>
            <a:r>
              <a:rPr lang="en-US" sz="3200" b="1" i="1" u="sng" dirty="0" smtClean="0"/>
              <a:t>Illusory promise </a:t>
            </a:r>
            <a:r>
              <a:rPr lang="en-US" sz="3200" dirty="0" smtClean="0"/>
              <a:t>is the </a:t>
            </a:r>
            <a:r>
              <a:rPr lang="en-US" sz="3200" i="1" dirty="0" smtClean="0"/>
              <a:t>clause</a:t>
            </a:r>
            <a:r>
              <a:rPr lang="en-US" sz="3200" dirty="0" smtClean="0"/>
              <a:t> which allows you to be relieved of the obligation</a:t>
            </a:r>
          </a:p>
          <a:p>
            <a:pPr lvl="1"/>
            <a:r>
              <a:rPr lang="en-US" sz="3200" dirty="0" smtClean="0"/>
              <a:t>Promisor says,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“I </a:t>
            </a:r>
            <a:r>
              <a:rPr lang="en-US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promise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to paint your house </a:t>
            </a:r>
            <a:r>
              <a:rPr lang="en-US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if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I have the time.”  </a:t>
            </a:r>
            <a:r>
              <a:rPr lang="en-US" sz="3200" dirty="0" smtClean="0"/>
              <a:t>This does not bind you to a legal obligation since you may never have </a:t>
            </a:r>
            <a:r>
              <a:rPr lang="en-US" sz="3200" i="1" dirty="0" smtClean="0"/>
              <a:t>the time </a:t>
            </a:r>
            <a:r>
              <a:rPr lang="en-US" sz="3200" dirty="0" smtClean="0"/>
              <a:t>to paint the </a:t>
            </a:r>
            <a:r>
              <a:rPr lang="en-US" sz="3200" dirty="0" err="1" smtClean="0"/>
              <a:t>promisee’s</a:t>
            </a:r>
            <a:r>
              <a:rPr lang="en-US" sz="3200" dirty="0" smtClean="0"/>
              <a:t> house.</a:t>
            </a:r>
          </a:p>
          <a:p>
            <a:pPr lvl="1"/>
            <a:r>
              <a:rPr lang="en-US" sz="3200" dirty="0" smtClean="0"/>
              <a:t>Usually the word “if” is included in the contract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847850" cy="185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19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Termination Clause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1"/>
            <a:ext cx="8229600" cy="4840288"/>
          </a:xfrm>
        </p:spPr>
        <p:txBody>
          <a:bodyPr/>
          <a:lstStyle/>
          <a:p>
            <a:r>
              <a:rPr lang="en-US" sz="3200" b="1" i="1" u="sng" dirty="0" smtClean="0"/>
              <a:t>Termination Clause</a:t>
            </a:r>
            <a:r>
              <a:rPr lang="en-US" sz="3200" b="1" dirty="0" smtClean="0"/>
              <a:t> is the </a:t>
            </a:r>
            <a:r>
              <a:rPr lang="en-US" sz="3200" b="1" dirty="0"/>
              <a:t>power to withdraw from a contract if </a:t>
            </a:r>
            <a:r>
              <a:rPr lang="en-US" sz="3200" b="1" dirty="0" smtClean="0"/>
              <a:t>circumstances change</a:t>
            </a:r>
          </a:p>
          <a:p>
            <a:endParaRPr lang="en-US" sz="3200" b="1" dirty="0"/>
          </a:p>
          <a:p>
            <a:r>
              <a:rPr lang="en-US" sz="3200" b="1" dirty="0" err="1" smtClean="0"/>
              <a:t>Ie</a:t>
            </a:r>
            <a:r>
              <a:rPr lang="en-US" sz="3200" b="1" dirty="0" smtClean="0"/>
              <a:t>.  If a renter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stops </a:t>
            </a:r>
            <a:r>
              <a:rPr lang="en-US" sz="3200" b="1" dirty="0" smtClean="0"/>
              <a:t>making rent payments, the landlord has the right to cancel the lease (contract).  </a:t>
            </a:r>
            <a:endParaRPr lang="en-US" sz="3200" b="1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1"/>
            <a:ext cx="152923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11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Existing Duty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4582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i="1" u="sng" dirty="0" smtClean="0"/>
              <a:t>Existing duty</a:t>
            </a:r>
            <a:r>
              <a:rPr lang="en-US" sz="3200" b="1" dirty="0" smtClean="0"/>
              <a:t> is when a person is already legally obligated to perform a specific duty per a contract or a law.</a:t>
            </a:r>
          </a:p>
          <a:p>
            <a:endParaRPr lang="en-US" sz="3200" b="1" dirty="0"/>
          </a:p>
          <a:p>
            <a:r>
              <a:rPr lang="en-US" sz="3200" b="1" dirty="0" err="1" smtClean="0"/>
              <a:t>Ie</a:t>
            </a:r>
            <a:r>
              <a:rPr lang="en-US" sz="3200" b="1" dirty="0" smtClean="0"/>
              <a:t>, </a:t>
            </a:r>
            <a:r>
              <a:rPr lang="en-US" sz="3200" b="1" dirty="0"/>
              <a:t>In your sixteen birthday your aunt promises to pay you $10,000 if you promise not to drink for two years.  You agree.  </a:t>
            </a:r>
            <a:r>
              <a:rPr lang="en-US" sz="3200" b="1" dirty="0" smtClean="0"/>
              <a:t>Is this an enforceable contract?</a:t>
            </a:r>
          </a:p>
          <a:p>
            <a:r>
              <a:rPr lang="en-US" sz="3200" b="1" dirty="0" smtClean="0"/>
              <a:t>There </a:t>
            </a:r>
            <a:r>
              <a:rPr lang="en-US" sz="3200" b="1" dirty="0"/>
              <a:t>is no consideration since you are already bound by law NOT to drink.  Therefore, this contract is invalid and cannot be enforced.  </a:t>
            </a:r>
          </a:p>
          <a:p>
            <a:endParaRPr lang="en-US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3374"/>
            <a:ext cx="18002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26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266700"/>
            <a:ext cx="8229600" cy="1257300"/>
          </a:xfrm>
        </p:spPr>
        <p:txBody>
          <a:bodyPr>
            <a:normAutofit/>
          </a:bodyPr>
          <a:lstStyle/>
          <a:p>
            <a:r>
              <a:rPr lang="en-US" dirty="0" smtClean="0"/>
              <a:t>Another example of </a:t>
            </a:r>
            <a:br>
              <a:rPr lang="en-US" dirty="0" smtClean="0"/>
            </a:br>
            <a:r>
              <a:rPr lang="en-US" dirty="0" smtClean="0"/>
              <a:t>Existing Duty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Autofit/>
          </a:bodyPr>
          <a:lstStyle/>
          <a:p>
            <a:r>
              <a:rPr lang="en-US" sz="2600" b="1" dirty="0" err="1" smtClean="0"/>
              <a:t>Lemsky</a:t>
            </a:r>
            <a:r>
              <a:rPr lang="en-US" sz="2600" b="1" dirty="0" smtClean="0"/>
              <a:t> hired Volk to manage a motel for $25,000 a year as well as live in an apartment for free.  Volk accepts and begins working.  Six months later Fleming offered Volk $30,000 to work at an even larger motel.  </a:t>
            </a:r>
            <a:r>
              <a:rPr lang="en-US" sz="2600" b="1" dirty="0" err="1" smtClean="0"/>
              <a:t>Lemsky</a:t>
            </a:r>
            <a:r>
              <a:rPr lang="en-US" sz="2600" b="1" dirty="0" smtClean="0"/>
              <a:t> heard about </a:t>
            </a:r>
            <a:r>
              <a:rPr lang="en-US" sz="2600" b="1" dirty="0" err="1" smtClean="0"/>
              <a:t>Volks</a:t>
            </a:r>
            <a:r>
              <a:rPr lang="en-US" sz="2600" b="1" dirty="0" smtClean="0"/>
              <a:t> recent offer and said, “You’re great, honest, and a  hard worker.  I’ll meet any new offer you get.”  Volk stays with </a:t>
            </a:r>
            <a:r>
              <a:rPr lang="en-US" sz="2600" b="1" dirty="0" err="1" smtClean="0"/>
              <a:t>Lemsky</a:t>
            </a:r>
            <a:r>
              <a:rPr lang="en-US" sz="2600" b="1" dirty="0" smtClean="0"/>
              <a:t>.  Does </a:t>
            </a:r>
            <a:r>
              <a:rPr lang="en-US" sz="2600" b="1" dirty="0" err="1" smtClean="0"/>
              <a:t>Lemsky</a:t>
            </a:r>
            <a:r>
              <a:rPr lang="en-US" sz="2600" b="1" dirty="0" smtClean="0"/>
              <a:t> have to pay Volk more money?</a:t>
            </a:r>
          </a:p>
          <a:p>
            <a:endParaRPr lang="en-US" sz="2600" b="1" dirty="0"/>
          </a:p>
          <a:p>
            <a:r>
              <a:rPr lang="en-US" sz="2600" b="1" dirty="0" smtClean="0"/>
              <a:t>Because Volk is not performing additional work than originally agreed to, </a:t>
            </a:r>
            <a:r>
              <a:rPr lang="en-US" sz="2600" b="1" dirty="0" err="1" smtClean="0"/>
              <a:t>Lemsky</a:t>
            </a:r>
            <a:r>
              <a:rPr lang="en-US" sz="2600" b="1" dirty="0" smtClean="0"/>
              <a:t> does not owe Volk more money.  </a:t>
            </a:r>
            <a:endParaRPr lang="en-US" sz="2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2" r="18194"/>
          <a:stretch/>
        </p:blipFill>
        <p:spPr bwMode="auto">
          <a:xfrm>
            <a:off x="7023100" y="209656"/>
            <a:ext cx="1828800" cy="15352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0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2"/>
          </a:xfrm>
        </p:spPr>
        <p:txBody>
          <a:bodyPr/>
          <a:lstStyle/>
          <a:p>
            <a:r>
              <a:rPr lang="en-US" dirty="0" smtClean="0"/>
              <a:t>Settlements of 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77261" cy="4688449"/>
          </a:xfrm>
        </p:spPr>
        <p:txBody>
          <a:bodyPr>
            <a:noAutofit/>
          </a:bodyPr>
          <a:lstStyle/>
          <a:p>
            <a:r>
              <a:rPr lang="en-US" sz="2300" b="1" i="1" u="sng" dirty="0" smtClean="0"/>
              <a:t>Liquidated debt</a:t>
            </a:r>
            <a:r>
              <a:rPr lang="en-US" sz="2300" b="1" i="1" dirty="0" smtClean="0"/>
              <a:t> </a:t>
            </a:r>
            <a:r>
              <a:rPr lang="en-US" sz="2300" b="1" dirty="0" smtClean="0"/>
              <a:t>(very common) is where both parties agree that debt exists and on the amount due.  </a:t>
            </a:r>
          </a:p>
          <a:p>
            <a:endParaRPr lang="en-US" sz="2300" b="1" dirty="0"/>
          </a:p>
          <a:p>
            <a:r>
              <a:rPr lang="en-US" sz="2300" b="1" dirty="0" err="1" smtClean="0"/>
              <a:t>Ie</a:t>
            </a:r>
            <a:r>
              <a:rPr lang="en-US" sz="2300" b="1" dirty="0" smtClean="0"/>
              <a:t>.  Terry purchases a house through Chase Bank for $150,000.  Terry will owe payments of $950 a month for the next 30 years.  If Terry doesn’t pay at least $950 a month, he will be charged penalty fees. (no change in contract)</a:t>
            </a:r>
          </a:p>
          <a:p>
            <a:endParaRPr lang="en-US" sz="2300" b="1" dirty="0"/>
          </a:p>
          <a:p>
            <a:r>
              <a:rPr lang="en-US" sz="2300" b="1" dirty="0" err="1" smtClean="0"/>
              <a:t>Ie</a:t>
            </a:r>
            <a:r>
              <a:rPr lang="en-US" sz="2300" b="1" dirty="0" smtClean="0"/>
              <a:t>.  Shawn took out a loan of $500 to purchase a car.  Next month he only was able to pay $475 and wrote a note that the bank will have to accept $475 as full payment on the loan since he ran out of cash.  The bank cashed his check of $475, but is still owed the remaining $25 and can sue Shawn if left unpaid.  </a:t>
            </a:r>
            <a:endParaRPr lang="en-US" sz="23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563" y="228600"/>
            <a:ext cx="149349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65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01000" cy="792162"/>
          </a:xfrm>
        </p:spPr>
        <p:txBody>
          <a:bodyPr/>
          <a:lstStyle/>
          <a:p>
            <a:r>
              <a:rPr lang="en-US" dirty="0" smtClean="0"/>
              <a:t>Accord and Satisfaction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u="sng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Accord and satisfaction</a:t>
            </a:r>
            <a:r>
              <a:rPr lang="en-US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is a </a:t>
            </a:r>
            <a:r>
              <a:rPr lang="en-US" sz="2800" b="1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payment offered in full settlement by the </a:t>
            </a:r>
            <a:r>
              <a:rPr lang="en-US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debtor (the person who owes money) </a:t>
            </a:r>
            <a:r>
              <a:rPr lang="en-US" sz="2800" b="1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and accepted by a creditor </a:t>
            </a:r>
            <a:r>
              <a:rPr lang="en-US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(the person who is owed money) which fully settles </a:t>
            </a:r>
            <a:r>
              <a:rPr lang="en-US" sz="2800" b="1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contract.</a:t>
            </a:r>
          </a:p>
          <a:p>
            <a:endParaRPr lang="en-US" sz="2800" b="1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Mary was charged $2,000 on her credit card bill.  She believes her bill should be $1,500 but the company fully believes the amount is $2,000.  Both Mary and the credit card company compromise and agree that payment of $1,750 will satisfy as full payment of Mary’s debt.</a:t>
            </a:r>
            <a:endParaRPr lang="en-US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243941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95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2504"/>
            <a:ext cx="8229600" cy="1143000"/>
          </a:xfrm>
        </p:spPr>
        <p:txBody>
          <a:bodyPr/>
          <a:lstStyle/>
          <a:p>
            <a:r>
              <a:rPr lang="en-US" dirty="0" smtClean="0"/>
              <a:t>Release of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916" y="1447800"/>
            <a:ext cx="8693150" cy="4525963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A </a:t>
            </a:r>
            <a:r>
              <a:rPr lang="en-US" sz="2600" b="1" i="1" u="sng" dirty="0" smtClean="0"/>
              <a:t>contract release</a:t>
            </a:r>
            <a:r>
              <a:rPr lang="en-US" sz="2600" b="1" i="1" dirty="0" smtClean="0"/>
              <a:t> </a:t>
            </a:r>
            <a:r>
              <a:rPr lang="en-US" sz="2600" b="1" dirty="0" smtClean="0"/>
              <a:t>is when both parties involved in a situation agree there are no claims against each other upon payment of money.  </a:t>
            </a:r>
          </a:p>
          <a:p>
            <a:endParaRPr lang="en-US" sz="2600" b="1" dirty="0"/>
          </a:p>
          <a:p>
            <a:r>
              <a:rPr lang="en-US" sz="2600" b="1" dirty="0" err="1" smtClean="0"/>
              <a:t>Ie</a:t>
            </a:r>
            <a:r>
              <a:rPr lang="en-US" sz="2600" b="1" dirty="0" smtClean="0"/>
              <a:t>.  If you were involved in a car accident and your car was damaged, you may choose to accept money from the driver who hit you in full payment of damages to your car.  </a:t>
            </a:r>
          </a:p>
          <a:p>
            <a:r>
              <a:rPr lang="en-US" sz="2600" b="1" dirty="0" smtClean="0"/>
              <a:t>This is not recommended, because you may not be aware of the full extent of your car’s damages as well as any physical injuries you have a incurred.  If you agree to a contract release, you no longer have legal grounds to sue or ask for more money if further damages are discovered.</a:t>
            </a:r>
            <a:endParaRPr lang="en-US" sz="2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2504"/>
            <a:ext cx="1371600" cy="168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00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468</TotalTime>
  <Words>906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Thatch</vt:lpstr>
      <vt:lpstr>Contracts II Part 2 Value</vt:lpstr>
      <vt:lpstr>What do you think?</vt:lpstr>
      <vt:lpstr>Illusory Promise</vt:lpstr>
      <vt:lpstr>Termination Clause</vt:lpstr>
      <vt:lpstr>Existing Duty</vt:lpstr>
      <vt:lpstr>Another example of  Existing Duty</vt:lpstr>
      <vt:lpstr>Settlements of Debt</vt:lpstr>
      <vt:lpstr>Accord and Satisfaction</vt:lpstr>
      <vt:lpstr>Release of Contract</vt:lpstr>
      <vt:lpstr>Composition of Creditors</vt:lpstr>
      <vt:lpstr>Question of Ethics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Contracts II Part 2 Value</dc:title>
  <dc:creator>SCOTT</dc:creator>
  <cp:lastModifiedBy>Willoughby-Eastlake Schools</cp:lastModifiedBy>
  <cp:revision>18</cp:revision>
  <dcterms:created xsi:type="dcterms:W3CDTF">2012-03-04T22:14:26Z</dcterms:created>
  <dcterms:modified xsi:type="dcterms:W3CDTF">2016-04-13T13:05:59Z</dcterms:modified>
</cp:coreProperties>
</file>