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74" r:id="rId4"/>
    <p:sldId id="271" r:id="rId5"/>
    <p:sldId id="258" r:id="rId6"/>
    <p:sldId id="266" r:id="rId7"/>
    <p:sldId id="259" r:id="rId8"/>
    <p:sldId id="261" r:id="rId9"/>
    <p:sldId id="267" r:id="rId10"/>
    <p:sldId id="268" r:id="rId11"/>
    <p:sldId id="270" r:id="rId12"/>
    <p:sldId id="273" r:id="rId13"/>
    <p:sldId id="269" r:id="rId1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2DE56C7-1659-48CA-9AC5-68270F0DF322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4A2007E-3901-4A62-8055-12F857BC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46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6FEE5EC7-7D79-41DA-8C4E-66D17BA73AB4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014B0B5-21E7-43EA-918E-EF1E95E17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2BECA-A101-4DB2-BB0C-B2AB79823EF7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C58C-1342-4A10-A5C7-00C7BFB3F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B304-6C65-4B8C-BBD1-AB996C823661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5DC20-FC4E-44DC-A9B3-FE3840BF5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ECEAD-DB1F-49A4-9758-639D864D50B9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4BAED-4E56-4EE2-8FE8-824CB97A3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D394-81E8-4BC9-A587-1D19661B0B36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BAD65-BA8A-4FE1-A0DB-390CC9119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06E-E1A0-4E05-AF6D-20324DFD0FA7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401A-362D-4F41-9D7D-E9684BBC7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8695-8C84-4D1D-A164-A824DE1B3EA6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5CA54-AC1D-4FE9-A18A-A103958FF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36A47-445C-4743-8DA5-AE4D87EF3C93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FF870-FF4F-4AC8-B69C-2254D409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4349-A3E2-46EE-9C55-80AEB7836F5E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93A2B-107E-4B38-902D-2573498A2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C0BE-E631-4265-9C34-35E15B6CC0B0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3CCA-E097-4AF3-9445-7EDB9E438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724FA-AE0B-4B53-A73D-A5800CC9222D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2DE0-DAA9-43E7-9C8D-50252F5C5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5B33A779-5283-4991-BE82-92A1A6F09FDD}" type="datetimeFigureOut">
              <a:rPr lang="en-US"/>
              <a:pPr>
                <a:defRPr/>
              </a:pPr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648F4DE2-19AE-47B9-B54E-9C827F68A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Q_yQ49e6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-9yRL0LQI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724400" y="304800"/>
            <a:ext cx="3313113" cy="1701800"/>
          </a:xfrm>
        </p:spPr>
        <p:txBody>
          <a:bodyPr/>
          <a:lstStyle/>
          <a:p>
            <a:pPr algn="ctr"/>
            <a:r>
              <a:rPr lang="en-US" b="1" smtClean="0"/>
              <a:t>Intro to Laws</a:t>
            </a:r>
            <a:br>
              <a:rPr lang="en-US" b="1" smtClean="0"/>
            </a:br>
            <a:r>
              <a:rPr lang="en-US" b="1" smtClean="0"/>
              <a:t>(Part 1)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724400" y="5562600"/>
            <a:ext cx="3309938" cy="423863"/>
          </a:xfrm>
        </p:spPr>
        <p:txBody>
          <a:bodyPr/>
          <a:lstStyle/>
          <a:p>
            <a:r>
              <a:rPr lang="en-US" sz="1600" smtClean="0"/>
              <a:t>Mr. Stasa – W-E City Schools © 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895600"/>
            <a:ext cx="33750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113"/>
            <a:ext cx="7772400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Common examples of </a:t>
            </a:r>
            <a:br>
              <a:rPr lang="en-US" b="1" dirty="0" smtClean="0"/>
            </a:br>
            <a:r>
              <a:rPr lang="en-US" b="1" dirty="0" smtClean="0"/>
              <a:t>criminal cases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Theft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Deception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Assault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Robbery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Murder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Trafficking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Endangerment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Intoxication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024688" cy="1143000"/>
          </a:xfrm>
        </p:spPr>
        <p:txBody>
          <a:bodyPr/>
          <a:lstStyle/>
          <a:p>
            <a:r>
              <a:rPr lang="en-US" b="1" smtClean="0"/>
              <a:t>Criminal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 rtlCol="0">
            <a:normAutofit fontScale="325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sz="6200" dirty="0" smtClean="0"/>
              <a:t>A </a:t>
            </a:r>
            <a:r>
              <a:rPr lang="en-US" sz="6200" b="1" u="sng" dirty="0" smtClean="0"/>
              <a:t>misdemeanor</a:t>
            </a:r>
            <a:r>
              <a:rPr lang="en-US" sz="6200" dirty="0" smtClean="0"/>
              <a:t> is a less serious crime. 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6200" dirty="0" smtClean="0"/>
              <a:t>Typical punishments are: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6200" dirty="0" smtClean="0"/>
              <a:t>Fines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6200" dirty="0" smtClean="0"/>
              <a:t>Jail time (less than a year)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6200" dirty="0" smtClean="0"/>
              <a:t>Example: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6200" dirty="0" smtClean="0"/>
              <a:t>Driving without a license</a:t>
            </a:r>
          </a:p>
          <a:p>
            <a:pPr indent="-274320" fontAlgn="auto">
              <a:spcAft>
                <a:spcPts val="0"/>
              </a:spcAft>
              <a:defRPr/>
            </a:pPr>
            <a:endParaRPr lang="en-US" sz="6200" dirty="0"/>
          </a:p>
          <a:p>
            <a:pPr indent="-274320" fontAlgn="auto">
              <a:spcAft>
                <a:spcPts val="0"/>
              </a:spcAft>
              <a:defRPr/>
            </a:pPr>
            <a:r>
              <a:rPr lang="en-US" sz="6200" dirty="0" smtClean="0"/>
              <a:t>A </a:t>
            </a:r>
            <a:r>
              <a:rPr lang="en-US" sz="6200" b="1" u="sng" dirty="0" smtClean="0"/>
              <a:t>felony</a:t>
            </a:r>
            <a:r>
              <a:rPr lang="en-US" sz="6200" dirty="0" smtClean="0"/>
              <a:t> is a major crime.  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6200" dirty="0" smtClean="0"/>
              <a:t>Typical punishments are: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6200" dirty="0" smtClean="0"/>
              <a:t>Fines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6200" dirty="0" smtClean="0"/>
              <a:t>Prison (more than a year)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6200" dirty="0" smtClean="0"/>
              <a:t>Death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n-US" sz="6200" dirty="0" smtClean="0"/>
              <a:t>Examples: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6200" dirty="0" smtClean="0"/>
              <a:t>Murder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6200" dirty="0" smtClean="0"/>
              <a:t>Robbery 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www.youtube.com/watch?v=ZQ_yQ49e6RU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210425" cy="3508375"/>
          </a:xfrm>
        </p:spPr>
        <p:txBody>
          <a:bodyPr/>
          <a:lstStyle/>
          <a:p>
            <a:r>
              <a:rPr lang="en-US" dirty="0" smtClean="0"/>
              <a:t>What if you don’t like the outcome of the case?   </a:t>
            </a:r>
          </a:p>
          <a:p>
            <a:r>
              <a:rPr lang="en-US" dirty="0" smtClean="0"/>
              <a:t>What can you do to change the outcome?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b="1" dirty="0" smtClean="0"/>
              <a:t>appeal</a:t>
            </a:r>
            <a:r>
              <a:rPr lang="en-US" dirty="0" smtClean="0"/>
              <a:t> is the request to change the outcome of a decision.</a:t>
            </a:r>
            <a:endParaRPr lang="en-US" dirty="0"/>
          </a:p>
        </p:txBody>
      </p:sp>
      <p:pic>
        <p:nvPicPr>
          <p:cNvPr id="1026" name="Picture 2" descr="http://milesmathis.com/a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838200"/>
            <a:ext cx="1500855" cy="200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7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can appeal a case decision?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i="1" dirty="0" smtClean="0"/>
              <a:t>Civil</a:t>
            </a:r>
            <a:r>
              <a:rPr lang="en-US" dirty="0" smtClean="0"/>
              <a:t>: either party can appeal the decision in a civil case</a:t>
            </a:r>
          </a:p>
          <a:p>
            <a:endParaRPr lang="en-US" dirty="0" smtClean="0"/>
          </a:p>
          <a:p>
            <a:r>
              <a:rPr lang="en-US" b="1" i="1" dirty="0" smtClean="0"/>
              <a:t>Criminal</a:t>
            </a:r>
            <a:r>
              <a:rPr lang="en-US" dirty="0" smtClean="0"/>
              <a:t>:  only the defendant can appeal if found guilty.  If the defendant is not-guilty the prosecution cannot appeal.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688" cy="1143000"/>
          </a:xfrm>
        </p:spPr>
        <p:txBody>
          <a:bodyPr/>
          <a:lstStyle/>
          <a:p>
            <a:r>
              <a:rPr lang="en-US" smtClean="0"/>
              <a:t>What are laws?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162800" cy="4152900"/>
          </a:xfrm>
        </p:spPr>
        <p:txBody>
          <a:bodyPr/>
          <a:lstStyle/>
          <a:p>
            <a:r>
              <a:rPr lang="en-US" b="1" u="sng" smtClean="0"/>
              <a:t>Laws</a:t>
            </a:r>
            <a:r>
              <a:rPr lang="en-US" smtClean="0"/>
              <a:t> are enforceable rules of conduct in a society.</a:t>
            </a:r>
          </a:p>
          <a:p>
            <a:endParaRPr lang="en-US" smtClean="0"/>
          </a:p>
          <a:p>
            <a:r>
              <a:rPr lang="en-US" smtClean="0"/>
              <a:t>What are examples of common everyday laws in our society?</a:t>
            </a:r>
          </a:p>
          <a:p>
            <a:pPr lvl="1"/>
            <a:r>
              <a:rPr lang="en-US" smtClean="0"/>
              <a:t>Traffic</a:t>
            </a:r>
          </a:p>
          <a:p>
            <a:pPr lvl="1"/>
            <a:r>
              <a:rPr lang="en-US" smtClean="0"/>
              <a:t>Alcohol</a:t>
            </a:r>
          </a:p>
          <a:p>
            <a:pPr lvl="1"/>
            <a:r>
              <a:rPr lang="en-US" smtClean="0"/>
              <a:t>Drugs</a:t>
            </a:r>
          </a:p>
          <a:p>
            <a:pPr lvl="1"/>
            <a:r>
              <a:rPr lang="en-US" smtClean="0"/>
              <a:t>Trespassing</a:t>
            </a:r>
          </a:p>
          <a:p>
            <a:pPr lvl="1"/>
            <a:r>
              <a:rPr lang="en-US" smtClean="0"/>
              <a:t>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Statute?	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law that is enacted by legislatures is called a </a:t>
            </a:r>
            <a:r>
              <a:rPr lang="en-US" b="1" dirty="0" smtClean="0"/>
              <a:t>statute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There are legislatures at the state and federal level which are elected by the people.</a:t>
            </a:r>
          </a:p>
          <a:p>
            <a:r>
              <a:rPr lang="en-US" dirty="0" smtClean="0"/>
              <a:t>The Surgeon General Warning on every cigarette package is required to be printed due to a statute enacted by congress.  </a:t>
            </a:r>
          </a:p>
          <a:p>
            <a:pPr marL="69850" indent="0">
              <a:buNone/>
            </a:pPr>
            <a:endParaRPr lang="en-US" dirty="0"/>
          </a:p>
        </p:txBody>
      </p:sp>
      <p:sp>
        <p:nvSpPr>
          <p:cNvPr id="4" name="AutoShape 2" descr="https://lh3.googleusercontent.com/KbW5RAhKGPRRIPGtWGaskLfN36Kg1i3J4mKIHEYYwcVGsahECc8PbdWJYj2cAdjRTS7gO1lKcdDUt6HWjHWJ_rH9OPaE-B39qWEadqwSlDEPdcE7wixWHoI05wZPN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lh3.googleusercontent.com/KbW5RAhKGPRRIPGtWGaskLfN36Kg1i3J4mKIHEYYwcVGsahECc8PbdWJYj2cAdjRTS7gO1lKcdDUt6HWjHWJ_rH9OPaE-B39qWEadqwSlDEPdcE7wixWHoI05wZPNQ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desertdemocrat.files.wordpress.com/2011/06/surgeon_general_warning_c.gi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s://pencilpanelpage.files.wordpress.com/2012/04/surgeon-general-warning1.gi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https://pencilpanelpage.files.wordpress.com/2012/04/surgeon-general-warning1.gif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in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feel that laws make us safer?</a:t>
            </a:r>
          </a:p>
          <a:p>
            <a:r>
              <a:rPr lang="en-US" dirty="0" smtClean="0"/>
              <a:t>Do you think we have too little or too many laws?</a:t>
            </a:r>
          </a:p>
          <a:p>
            <a:r>
              <a:rPr lang="en-US" dirty="0" smtClean="0"/>
              <a:t>What would be the outcome if more laws were added, and the outcome if laws were removed?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7024688" cy="9144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What’s the difference between criminal v. civil law?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smtClean="0"/>
              <a:t>Criminal law </a:t>
            </a:r>
            <a:r>
              <a:rPr lang="en-US" smtClean="0"/>
              <a:t>involves punishment by jail time , fines, or death (police involvement).</a:t>
            </a:r>
          </a:p>
          <a:p>
            <a:endParaRPr lang="en-US" smtClean="0"/>
          </a:p>
          <a:p>
            <a:r>
              <a:rPr lang="en-US" b="1" u="sng" smtClean="0"/>
              <a:t>Civil law </a:t>
            </a:r>
            <a:r>
              <a:rPr lang="en-US" smtClean="0"/>
              <a:t>involves punishment by monetary compensation (suing – no police involvement).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5562600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www.youtube.com/watch?v=Q-9yRL0LQIY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725487"/>
          </a:xfrm>
        </p:spPr>
        <p:txBody>
          <a:bodyPr/>
          <a:lstStyle/>
          <a:p>
            <a:pPr algn="ctr"/>
            <a:r>
              <a:rPr lang="en-US" b="1" smtClean="0"/>
              <a:t>Plaintiff v. Defendant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24100"/>
            <a:ext cx="6981825" cy="40005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 smtClean="0"/>
              <a:t>plaintiff</a:t>
            </a:r>
            <a:r>
              <a:rPr lang="en-US" dirty="0" smtClean="0"/>
              <a:t> is the party who initiates the case.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u="sng" dirty="0" smtClean="0"/>
              <a:t>defendant</a:t>
            </a:r>
            <a:r>
              <a:rPr lang="en-US" dirty="0" smtClean="0"/>
              <a:t> is the party to whom a case is brought against.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What type of law is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tenant fails to pay her rent and her landlord decides to sue for what he is owed.</a:t>
            </a:r>
          </a:p>
          <a:p>
            <a:endParaRPr lang="en-US" smtClean="0"/>
          </a:p>
          <a:p>
            <a:r>
              <a:rPr lang="en-US" smtClean="0"/>
              <a:t>CIVIL </a:t>
            </a:r>
          </a:p>
          <a:p>
            <a:endParaRPr lang="en-US" smtClean="0"/>
          </a:p>
          <a:p>
            <a:r>
              <a:rPr lang="en-US" smtClean="0"/>
              <a:t>Who is the plaintiff and defendant?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620000" cy="914400"/>
          </a:xfrm>
        </p:spPr>
        <p:txBody>
          <a:bodyPr/>
          <a:lstStyle/>
          <a:p>
            <a:r>
              <a:rPr lang="en-US" b="1" smtClean="0"/>
              <a:t>Can either side win the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057400"/>
            <a:ext cx="6777037" cy="3775075"/>
          </a:xfrm>
        </p:spPr>
        <p:txBody>
          <a:bodyPr/>
          <a:lstStyle/>
          <a:p>
            <a:r>
              <a:rPr lang="en-US" smtClean="0"/>
              <a:t>YES.   In a civil case, either the plaintiff or defendant can win the case.  </a:t>
            </a:r>
          </a:p>
          <a:p>
            <a:endParaRPr lang="en-US" smtClean="0"/>
          </a:p>
          <a:p>
            <a:r>
              <a:rPr lang="en-US" smtClean="0"/>
              <a:t>In a criminal case, either the prosecution or defendant can win the case.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27113"/>
            <a:ext cx="7772400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Common examples of civil cases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Landlord v. tenant</a:t>
            </a:r>
          </a:p>
          <a:p>
            <a:r>
              <a:rPr lang="en-US" smtClean="0"/>
              <a:t>Divorce</a:t>
            </a:r>
          </a:p>
          <a:p>
            <a:r>
              <a:rPr lang="en-US" smtClean="0"/>
              <a:t>Disputes</a:t>
            </a:r>
          </a:p>
          <a:p>
            <a:r>
              <a:rPr lang="en-US" smtClean="0"/>
              <a:t>Child custody</a:t>
            </a:r>
          </a:p>
          <a:p>
            <a:r>
              <a:rPr lang="en-US" smtClean="0"/>
              <a:t>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539</TotalTime>
  <Words>438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Intro to Laws (Part 1)</vt:lpstr>
      <vt:lpstr>What are laws?</vt:lpstr>
      <vt:lpstr>What is a Statute?  </vt:lpstr>
      <vt:lpstr>Law in Your Life</vt:lpstr>
      <vt:lpstr>What’s the difference between criminal v. civil law?</vt:lpstr>
      <vt:lpstr>Plaintiff v. Defendant</vt:lpstr>
      <vt:lpstr>What type of law is this?</vt:lpstr>
      <vt:lpstr>Can either side win the case?</vt:lpstr>
      <vt:lpstr>Common examples of civil cases</vt:lpstr>
      <vt:lpstr>Common examples of  criminal cases</vt:lpstr>
      <vt:lpstr>Criminal Classifications</vt:lpstr>
      <vt:lpstr>But…</vt:lpstr>
      <vt:lpstr>Who can appeal a case decision?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Laws (Part 1)</dc:title>
  <dc:creator>SCOTT</dc:creator>
  <cp:lastModifiedBy>Willoughby-Eastlake Schools</cp:lastModifiedBy>
  <cp:revision>20</cp:revision>
  <cp:lastPrinted>2016-01-06T15:16:23Z</cp:lastPrinted>
  <dcterms:created xsi:type="dcterms:W3CDTF">2012-01-27T03:25:39Z</dcterms:created>
  <dcterms:modified xsi:type="dcterms:W3CDTF">2016-01-06T15:34:24Z</dcterms:modified>
</cp:coreProperties>
</file>