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3" r:id="rId5"/>
    <p:sldId id="261" r:id="rId6"/>
    <p:sldId id="262" r:id="rId7"/>
    <p:sldId id="265" r:id="rId8"/>
    <p:sldId id="266" r:id="rId9"/>
    <p:sldId id="267" r:id="rId10"/>
    <p:sldId id="268" r:id="rId11"/>
    <p:sldId id="269" r:id="rId12"/>
    <p:sldId id="270" r:id="rId13"/>
    <p:sldId id="271" r:id="rId14"/>
    <p:sldId id="272" r:id="rId15"/>
    <p:sldId id="273" r:id="rId16"/>
    <p:sldId id="274" r:id="rId17"/>
    <p:sldId id="276" r:id="rId18"/>
    <p:sldId id="275"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90" y="-7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F6EB188-1115-491D-A866-2BAEC5A63A8D}" type="datetimeFigureOut">
              <a:rPr lang="en-US" smtClean="0"/>
              <a:t>1/11/2016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02201DC-D1E3-4ECD-84ED-D384B4EA7C1C}"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EB188-1115-491D-A866-2BAEC5A63A8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EB188-1115-491D-A866-2BAEC5A63A8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6EB188-1115-491D-A866-2BAEC5A63A8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6EB188-1115-491D-A866-2BAEC5A63A8D}" type="datetimeFigureOut">
              <a:rPr lang="en-US" smtClean="0"/>
              <a:t>1/11/2016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F6EB188-1115-491D-A866-2BAEC5A63A8D}" type="datetimeFigureOut">
              <a:rPr lang="en-US" smtClean="0"/>
              <a:t>1/11/2016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2201DC-D1E3-4ECD-84ED-D384B4EA7C1C}"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6EB188-1115-491D-A866-2BAEC5A63A8D}" type="datetimeFigureOut">
              <a:rPr lang="en-US" smtClean="0"/>
              <a:t>1/11/2016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6EB188-1115-491D-A866-2BAEC5A63A8D}" type="datetimeFigureOut">
              <a:rPr lang="en-US" smtClean="0"/>
              <a:t>1/11/2016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6EB188-1115-491D-A866-2BAEC5A63A8D}" type="datetimeFigureOut">
              <a:rPr lang="en-US" smtClean="0"/>
              <a:t>1/11/2016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6EB188-1115-491D-A866-2BAEC5A63A8D}" type="datetimeFigureOut">
              <a:rPr lang="en-US" smtClean="0"/>
              <a:t>1/11/2016</a:t>
            </a:fld>
            <a:endParaRPr lang="en-US"/>
          </a:p>
        </p:txBody>
      </p:sp>
      <p:sp>
        <p:nvSpPr>
          <p:cNvPr id="7" name="Slide Number Placeholder 6"/>
          <p:cNvSpPr>
            <a:spLocks noGrp="1"/>
          </p:cNvSpPr>
          <p:nvPr>
            <p:ph type="sldNum" sz="quarter" idx="12"/>
          </p:nvPr>
        </p:nvSpPr>
        <p:spPr/>
        <p:txBody>
          <a:bodyPr/>
          <a:lstStyle/>
          <a:p>
            <a:fld id="{E02201DC-D1E3-4ECD-84ED-D384B4EA7C1C}"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6EB188-1115-491D-A866-2BAEC5A63A8D}" type="datetimeFigureOut">
              <a:rPr lang="en-US" smtClean="0"/>
              <a:t>1/11/2016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02201DC-D1E3-4ECD-84ED-D384B4EA7C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F6EB188-1115-491D-A866-2BAEC5A63A8D}" type="datetimeFigureOut">
              <a:rPr lang="en-US" smtClean="0"/>
              <a:t>1/11/2016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02201DC-D1E3-4ECD-84ED-D384B4EA7C1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228600"/>
            <a:ext cx="3313355" cy="1295400"/>
          </a:xfrm>
        </p:spPr>
        <p:txBody>
          <a:bodyPr/>
          <a:lstStyle/>
          <a:p>
            <a:pPr algn="ctr"/>
            <a:r>
              <a:rPr lang="en-US" b="1" dirty="0" smtClean="0"/>
              <a:t>Intro to Laws</a:t>
            </a:r>
            <a:br>
              <a:rPr lang="en-US" b="1" dirty="0" smtClean="0"/>
            </a:br>
            <a:r>
              <a:rPr lang="en-US" b="1" dirty="0" smtClean="0"/>
              <a:t>(Part 2)</a:t>
            </a:r>
            <a:endParaRPr lang="en-US" b="1" dirty="0"/>
          </a:p>
        </p:txBody>
      </p:sp>
      <p:sp>
        <p:nvSpPr>
          <p:cNvPr id="3" name="Subtitle 2"/>
          <p:cNvSpPr>
            <a:spLocks noGrp="1"/>
          </p:cNvSpPr>
          <p:nvPr>
            <p:ph type="subTitle" idx="1"/>
          </p:nvPr>
        </p:nvSpPr>
        <p:spPr>
          <a:xfrm>
            <a:off x="4724400" y="5562600"/>
            <a:ext cx="3309803" cy="533400"/>
          </a:xfrm>
        </p:spPr>
        <p:txBody>
          <a:bodyPr>
            <a:normAutofit/>
          </a:bodyPr>
          <a:lstStyle/>
          <a:p>
            <a:pPr algn="ctr"/>
            <a:r>
              <a:rPr lang="en-US" sz="1700" dirty="0" smtClean="0"/>
              <a:t>Mr. Stasa – W-E City Schools © </a:t>
            </a:r>
            <a:endParaRPr lang="en-US" sz="1700" dirty="0"/>
          </a:p>
        </p:txBody>
      </p:sp>
    </p:spTree>
    <p:extLst>
      <p:ext uri="{BB962C8B-B14F-4D97-AF65-F5344CB8AC3E}">
        <p14:creationId xmlns:p14="http://schemas.microsoft.com/office/powerpoint/2010/main" val="2502594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12763"/>
            <a:ext cx="6705600" cy="914400"/>
          </a:xfrm>
        </p:spPr>
        <p:txBody>
          <a:bodyPr/>
          <a:lstStyle/>
          <a:p>
            <a:pPr eaLnBrk="1" hangingPunct="1">
              <a:defRPr/>
            </a:pPr>
            <a:r>
              <a:rPr lang="en-US" dirty="0" smtClean="0"/>
              <a:t>Murder!</a:t>
            </a:r>
            <a:endParaRPr lang="en-US" dirty="0"/>
          </a:p>
        </p:txBody>
      </p:sp>
      <p:sp>
        <p:nvSpPr>
          <p:cNvPr id="13315" name="Content Placeholder 2"/>
          <p:cNvSpPr>
            <a:spLocks noGrp="1"/>
          </p:cNvSpPr>
          <p:nvPr>
            <p:ph idx="1"/>
          </p:nvPr>
        </p:nvSpPr>
        <p:spPr>
          <a:xfrm>
            <a:off x="685800" y="2133600"/>
            <a:ext cx="7772400" cy="4724400"/>
          </a:xfrm>
        </p:spPr>
        <p:txBody>
          <a:bodyPr/>
          <a:lstStyle/>
          <a:p>
            <a:pPr eaLnBrk="1" hangingPunct="1"/>
            <a:r>
              <a:rPr lang="en-US" b="1" u="sng" dirty="0" smtClean="0"/>
              <a:t>Murder</a:t>
            </a:r>
            <a:r>
              <a:rPr lang="en-US" dirty="0" smtClean="0"/>
              <a:t> is the killing of another person </a:t>
            </a:r>
            <a:r>
              <a:rPr lang="en-US" i="1" dirty="0" smtClean="0"/>
              <a:t>intentionally</a:t>
            </a:r>
            <a:r>
              <a:rPr lang="en-US" dirty="0" smtClean="0"/>
              <a:t>.</a:t>
            </a:r>
          </a:p>
          <a:p>
            <a:pPr lvl="1" eaLnBrk="1" hangingPunct="1">
              <a:buFont typeface="Wingdings" pitchFamily="2" charset="2"/>
              <a:buNone/>
            </a:pPr>
            <a:endParaRPr lang="en-US" dirty="0" smtClean="0"/>
          </a:p>
          <a:p>
            <a:pPr eaLnBrk="1" hangingPunct="1"/>
            <a:r>
              <a:rPr lang="en-US" b="1" u="sng" dirty="0" smtClean="0"/>
              <a:t>1</a:t>
            </a:r>
            <a:r>
              <a:rPr lang="en-US" b="1" u="sng" baseline="30000" dirty="0" smtClean="0"/>
              <a:t>st</a:t>
            </a:r>
            <a:r>
              <a:rPr lang="en-US" b="1" u="sng" dirty="0" smtClean="0"/>
              <a:t> degree murder </a:t>
            </a:r>
            <a:r>
              <a:rPr lang="en-US" dirty="0" smtClean="0"/>
              <a:t>is pre-planned intentional murder, and can receive the death penalty</a:t>
            </a:r>
          </a:p>
          <a:p>
            <a:pPr eaLnBrk="1" hangingPunct="1"/>
            <a:endParaRPr lang="en-US" dirty="0" smtClean="0"/>
          </a:p>
          <a:p>
            <a:pPr eaLnBrk="1" hangingPunct="1"/>
            <a:r>
              <a:rPr lang="en-US" b="1" u="sng" dirty="0" smtClean="0"/>
              <a:t>2</a:t>
            </a:r>
            <a:r>
              <a:rPr lang="en-US" b="1" u="sng" baseline="30000" dirty="0" smtClean="0"/>
              <a:t>nd</a:t>
            </a:r>
            <a:r>
              <a:rPr lang="en-US" b="1" u="sng" dirty="0" smtClean="0"/>
              <a:t> degree murder </a:t>
            </a:r>
            <a:r>
              <a:rPr lang="en-US" dirty="0" smtClean="0"/>
              <a:t>is when a person kills another intentionally, but did not have a plan to do so.</a:t>
            </a:r>
          </a:p>
          <a:p>
            <a:pPr eaLnBrk="1" hangingPunct="1"/>
            <a:endParaRPr lang="en-US" dirty="0" smtClean="0"/>
          </a:p>
          <a:p>
            <a:pPr eaLnBrk="1" hangingPunct="1"/>
            <a:endParaRPr lang="en-US" dirty="0" smtClean="0"/>
          </a:p>
        </p:txBody>
      </p:sp>
      <p:pic>
        <p:nvPicPr>
          <p:cNvPr id="13316" name="Picture 2" descr="http://www.floodprollc.com/images/crime-scene-clean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152400"/>
            <a:ext cx="2667000" cy="202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917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anim calcmode="lin" valueType="num">
                                      <p:cBhvr additive="base">
                                        <p:cTn id="19"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914400"/>
          </a:xfrm>
        </p:spPr>
        <p:txBody>
          <a:bodyPr/>
          <a:lstStyle/>
          <a:p>
            <a:pPr eaLnBrk="1" hangingPunct="1">
              <a:defRPr/>
            </a:pPr>
            <a:r>
              <a:rPr lang="en-US" dirty="0" smtClean="0"/>
              <a:t>Manslaughter!</a:t>
            </a:r>
            <a:endParaRPr lang="en-US" dirty="0"/>
          </a:p>
        </p:txBody>
      </p:sp>
      <p:sp>
        <p:nvSpPr>
          <p:cNvPr id="14339" name="Content Placeholder 2"/>
          <p:cNvSpPr>
            <a:spLocks noGrp="1"/>
          </p:cNvSpPr>
          <p:nvPr>
            <p:ph idx="1"/>
          </p:nvPr>
        </p:nvSpPr>
        <p:spPr>
          <a:xfrm>
            <a:off x="762000" y="1447800"/>
            <a:ext cx="7772400" cy="4991100"/>
          </a:xfrm>
        </p:spPr>
        <p:txBody>
          <a:bodyPr/>
          <a:lstStyle/>
          <a:p>
            <a:pPr eaLnBrk="1" hangingPunct="1"/>
            <a:r>
              <a:rPr lang="en-US" dirty="0" smtClean="0"/>
              <a:t>Manslaughter</a:t>
            </a:r>
          </a:p>
          <a:p>
            <a:pPr lvl="1" eaLnBrk="1" hangingPunct="1"/>
            <a:r>
              <a:rPr lang="en-US" b="1" dirty="0" smtClean="0"/>
              <a:t>Voluntary</a:t>
            </a:r>
          </a:p>
          <a:p>
            <a:pPr lvl="1" eaLnBrk="1" hangingPunct="1"/>
            <a:r>
              <a:rPr lang="en-US" b="1" dirty="0" smtClean="0"/>
              <a:t>Involuntary</a:t>
            </a:r>
            <a:r>
              <a:rPr lang="en-US" dirty="0" smtClean="0"/>
              <a:t> </a:t>
            </a:r>
          </a:p>
          <a:p>
            <a:pPr eaLnBrk="1" hangingPunct="1"/>
            <a:r>
              <a:rPr lang="en-US" b="1" u="sng" dirty="0" smtClean="0"/>
              <a:t>Voluntary manslaughter </a:t>
            </a:r>
            <a:r>
              <a:rPr lang="en-US" dirty="0" smtClean="0"/>
              <a:t>occurs when a person </a:t>
            </a:r>
            <a:r>
              <a:rPr lang="en-US" i="1" dirty="0" smtClean="0"/>
              <a:t>intentionally</a:t>
            </a:r>
            <a:r>
              <a:rPr lang="en-US" dirty="0" smtClean="0"/>
              <a:t> kills another during a </a:t>
            </a:r>
            <a:r>
              <a:rPr lang="en-US" i="1" dirty="0" smtClean="0"/>
              <a:t>heat of passion </a:t>
            </a:r>
            <a:r>
              <a:rPr lang="en-US" dirty="0" smtClean="0"/>
              <a:t>without a prior plan.</a:t>
            </a:r>
          </a:p>
          <a:p>
            <a:pPr lvl="1" eaLnBrk="1" hangingPunct="1"/>
            <a:r>
              <a:rPr lang="en-US" dirty="0" smtClean="0"/>
              <a:t>Physical fight</a:t>
            </a:r>
          </a:p>
          <a:p>
            <a:pPr eaLnBrk="1" hangingPunct="1"/>
            <a:r>
              <a:rPr lang="en-US" b="1" u="sng" dirty="0" smtClean="0"/>
              <a:t>Involuntary manslaughter  </a:t>
            </a:r>
            <a:r>
              <a:rPr lang="en-US" dirty="0" smtClean="0"/>
              <a:t>is when someone </a:t>
            </a:r>
            <a:r>
              <a:rPr lang="en-US" i="1" dirty="0" smtClean="0"/>
              <a:t>unintentionally</a:t>
            </a:r>
            <a:r>
              <a:rPr lang="en-US" dirty="0" smtClean="0"/>
              <a:t> kills another while committing another unlawful crime.</a:t>
            </a:r>
          </a:p>
          <a:p>
            <a:pPr lvl="1" eaLnBrk="1" hangingPunct="1"/>
            <a:r>
              <a:rPr lang="en-US" dirty="0" smtClean="0"/>
              <a:t>Drunk driving and crashing into another car</a:t>
            </a:r>
          </a:p>
        </p:txBody>
      </p:sp>
      <p:pic>
        <p:nvPicPr>
          <p:cNvPr id="14340" name="Picture 2" descr="http://www.gurusoflaw.com/images/Accidental-Manslaughter-And-Juveni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
            <a:ext cx="27432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497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 calcmode="lin" valueType="num">
                                      <p:cBhvr additive="base">
                                        <p:cTn id="21"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339">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4339">
                                            <p:txEl>
                                              <p:pRg st="4" end="4"/>
                                            </p:txEl>
                                          </p:spTgt>
                                        </p:tgtEl>
                                        <p:attrNameLst>
                                          <p:attrName>style.visibility</p:attrName>
                                        </p:attrNameLst>
                                      </p:cBhvr>
                                      <p:to>
                                        <p:strVal val="visible"/>
                                      </p:to>
                                    </p:set>
                                    <p:anim calcmode="lin" valueType="num">
                                      <p:cBhvr additive="base">
                                        <p:cTn id="25"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339">
                                            <p:txEl>
                                              <p:pRg st="5" end="5"/>
                                            </p:txEl>
                                          </p:spTgt>
                                        </p:tgtEl>
                                        <p:attrNameLst>
                                          <p:attrName>style.visibility</p:attrName>
                                        </p:attrNameLst>
                                      </p:cBhvr>
                                      <p:to>
                                        <p:strVal val="visible"/>
                                      </p:to>
                                    </p:set>
                                    <p:anim calcmode="lin" valueType="num">
                                      <p:cBhvr additive="base">
                                        <p:cTn id="31"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33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339">
                                            <p:txEl>
                                              <p:pRg st="6" end="6"/>
                                            </p:txEl>
                                          </p:spTgt>
                                        </p:tgtEl>
                                        <p:attrNameLst>
                                          <p:attrName>style.visibility</p:attrName>
                                        </p:attrNameLst>
                                      </p:cBhvr>
                                      <p:to>
                                        <p:strVal val="visible"/>
                                      </p:to>
                                    </p:set>
                                    <p:anim calcmode="lin" valueType="num">
                                      <p:cBhvr additive="base">
                                        <p:cTn id="35" dur="500" fill="hold"/>
                                        <p:tgtEl>
                                          <p:spTgt spid="14339">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43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8001000" cy="914400"/>
          </a:xfrm>
        </p:spPr>
        <p:txBody>
          <a:bodyPr/>
          <a:lstStyle/>
          <a:p>
            <a:pPr eaLnBrk="1" hangingPunct="1">
              <a:defRPr/>
            </a:pPr>
            <a:r>
              <a:rPr lang="en-US" dirty="0" smtClean="0"/>
              <a:t>Assault</a:t>
            </a:r>
            <a:endParaRPr lang="en-US" dirty="0"/>
          </a:p>
        </p:txBody>
      </p:sp>
      <p:sp>
        <p:nvSpPr>
          <p:cNvPr id="15363" name="Content Placeholder 2"/>
          <p:cNvSpPr>
            <a:spLocks noGrp="1"/>
          </p:cNvSpPr>
          <p:nvPr>
            <p:ph idx="1"/>
          </p:nvPr>
        </p:nvSpPr>
        <p:spPr>
          <a:xfrm>
            <a:off x="533400" y="2743200"/>
            <a:ext cx="8153400" cy="3886200"/>
          </a:xfrm>
        </p:spPr>
        <p:txBody>
          <a:bodyPr/>
          <a:lstStyle/>
          <a:p>
            <a:pPr eaLnBrk="1" hangingPunct="1"/>
            <a:r>
              <a:rPr lang="en-US" b="1" u="sng" dirty="0" smtClean="0"/>
              <a:t>Assault</a:t>
            </a:r>
            <a:r>
              <a:rPr lang="en-US" dirty="0" smtClean="0"/>
              <a:t> is a threatened or attempted physical attack that would appear to cause serious harm if not stopped</a:t>
            </a:r>
          </a:p>
          <a:p>
            <a:pPr lvl="1" eaLnBrk="1" hangingPunct="1"/>
            <a:r>
              <a:rPr lang="en-US" dirty="0" smtClean="0"/>
              <a:t>Threatened: Waving a baseball bat in front of someone threatening harm</a:t>
            </a:r>
          </a:p>
          <a:p>
            <a:pPr lvl="1" eaLnBrk="1" hangingPunct="1"/>
            <a:r>
              <a:rPr lang="en-US" dirty="0" smtClean="0"/>
              <a:t>Attempted: Throwing the baseball bat to cause harm but the victim was able to dodge the bat.</a:t>
            </a:r>
          </a:p>
          <a:p>
            <a:pPr eaLnBrk="1" hangingPunct="1"/>
            <a:endParaRPr lang="en-US" dirty="0" smtClean="0"/>
          </a:p>
          <a:p>
            <a:pPr eaLnBrk="1" hangingPunct="1">
              <a:buFont typeface="Wingdings" pitchFamily="2" charset="2"/>
              <a:buNone/>
            </a:pPr>
            <a:endParaRPr lang="en-US" dirty="0" smtClean="0"/>
          </a:p>
        </p:txBody>
      </p:sp>
      <p:pic>
        <p:nvPicPr>
          <p:cNvPr id="15364" name="Picture 2" descr="http://joehubbard.files.wordpress.com/2010/09/baseball-bat-disarm.jpg?w=360&amp;h=2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381000"/>
            <a:ext cx="2590800"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32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anim calcmode="lin" valueType="num">
                                      <p:cBhvr additive="base">
                                        <p:cTn id="11"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3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anim calcmode="lin" valueType="num">
                                      <p:cBhvr additive="base">
                                        <p:cTn id="15"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024744" cy="1143000"/>
          </a:xfrm>
        </p:spPr>
        <p:txBody>
          <a:bodyPr/>
          <a:lstStyle/>
          <a:p>
            <a:pPr eaLnBrk="1" hangingPunct="1">
              <a:defRPr/>
            </a:pPr>
            <a:r>
              <a:rPr lang="en-US" dirty="0" smtClean="0"/>
              <a:t>Battery</a:t>
            </a:r>
            <a:endParaRPr lang="en-US" dirty="0"/>
          </a:p>
        </p:txBody>
      </p:sp>
      <p:sp>
        <p:nvSpPr>
          <p:cNvPr id="16387" name="Content Placeholder 2"/>
          <p:cNvSpPr>
            <a:spLocks noGrp="1"/>
          </p:cNvSpPr>
          <p:nvPr>
            <p:ph idx="1"/>
          </p:nvPr>
        </p:nvSpPr>
        <p:spPr>
          <a:xfrm>
            <a:off x="685800" y="2133600"/>
            <a:ext cx="8153400" cy="2667000"/>
          </a:xfrm>
        </p:spPr>
        <p:txBody>
          <a:bodyPr/>
          <a:lstStyle/>
          <a:p>
            <a:pPr eaLnBrk="1" hangingPunct="1"/>
            <a:r>
              <a:rPr lang="en-US" b="1" u="sng" dirty="0" smtClean="0"/>
              <a:t>Battery</a:t>
            </a:r>
            <a:r>
              <a:rPr lang="en-US" dirty="0" smtClean="0"/>
              <a:t> is the forceful act of one’s hand or weapon against a person’s will.</a:t>
            </a:r>
          </a:p>
          <a:p>
            <a:pPr lvl="1" eaLnBrk="1" hangingPunct="1"/>
            <a:r>
              <a:rPr lang="en-US" dirty="0" smtClean="0"/>
              <a:t>Punching in the face</a:t>
            </a:r>
          </a:p>
          <a:p>
            <a:pPr lvl="1" eaLnBrk="1" hangingPunct="1"/>
            <a:r>
              <a:rPr lang="en-US" dirty="0" smtClean="0"/>
              <a:t>Ordering your dog to attack a person </a:t>
            </a:r>
          </a:p>
        </p:txBody>
      </p:sp>
      <p:pic>
        <p:nvPicPr>
          <p:cNvPr id="16388" name="Picture 2" descr="http://upload.wikimedia.org/wikipedia/commons/5/5f/Dog_attack_(USA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825081"/>
            <a:ext cx="2971800" cy="269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8106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Kidnapping</a:t>
            </a:r>
            <a:endParaRPr lang="en-US" dirty="0"/>
          </a:p>
        </p:txBody>
      </p:sp>
      <p:sp>
        <p:nvSpPr>
          <p:cNvPr id="17411" name="Content Placeholder 2"/>
          <p:cNvSpPr>
            <a:spLocks noGrp="1"/>
          </p:cNvSpPr>
          <p:nvPr>
            <p:ph idx="1"/>
          </p:nvPr>
        </p:nvSpPr>
        <p:spPr/>
        <p:txBody>
          <a:bodyPr/>
          <a:lstStyle/>
          <a:p>
            <a:pPr eaLnBrk="1" hangingPunct="1"/>
            <a:r>
              <a:rPr lang="en-US" b="1" u="sng" dirty="0" smtClean="0"/>
              <a:t>Kidnapping</a:t>
            </a:r>
            <a:r>
              <a:rPr lang="en-US" dirty="0" smtClean="0"/>
              <a:t> is the removal of a person against their will.  </a:t>
            </a:r>
          </a:p>
        </p:txBody>
      </p:sp>
      <p:pic>
        <p:nvPicPr>
          <p:cNvPr id="44034" name="Picture 2" descr="http://1.bp.blogspot.com/_MxzSS_Npww0/TPh8afhPnLI/AAAAAAAAACg/2ExJ2qiQSwU/s1600/esmart.jpg"/>
          <p:cNvPicPr>
            <a:picLocks noChangeAspect="1" noChangeArrowheads="1"/>
          </p:cNvPicPr>
          <p:nvPr/>
        </p:nvPicPr>
        <p:blipFill>
          <a:blip r:embed="rId2"/>
          <a:srcRect/>
          <a:stretch>
            <a:fillRect/>
          </a:stretch>
        </p:blipFill>
        <p:spPr bwMode="auto">
          <a:xfrm>
            <a:off x="4498975" y="3276600"/>
            <a:ext cx="4073525" cy="2798763"/>
          </a:xfrm>
          <a:prstGeom prst="rect">
            <a:avLst/>
          </a:prstGeom>
          <a:noFill/>
          <a:ln w="31750">
            <a:solidFill>
              <a:schemeClr val="tx2">
                <a:lumMod val="25000"/>
              </a:schemeClr>
            </a:solidFill>
          </a:ln>
        </p:spPr>
      </p:pic>
    </p:spTree>
    <p:extLst>
      <p:ext uri="{BB962C8B-B14F-4D97-AF65-F5344CB8AC3E}">
        <p14:creationId xmlns:p14="http://schemas.microsoft.com/office/powerpoint/2010/main" val="71868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024744" cy="1143000"/>
          </a:xfrm>
        </p:spPr>
        <p:txBody>
          <a:bodyPr/>
          <a:lstStyle/>
          <a:p>
            <a:pPr eaLnBrk="1" hangingPunct="1">
              <a:defRPr/>
            </a:pPr>
            <a:r>
              <a:rPr lang="en-US" dirty="0" smtClean="0"/>
              <a:t>Domestic Violence</a:t>
            </a:r>
            <a:endParaRPr lang="en-US" dirty="0"/>
          </a:p>
        </p:txBody>
      </p:sp>
      <p:sp>
        <p:nvSpPr>
          <p:cNvPr id="18435" name="Content Placeholder 2"/>
          <p:cNvSpPr>
            <a:spLocks noGrp="1"/>
          </p:cNvSpPr>
          <p:nvPr>
            <p:ph idx="1"/>
          </p:nvPr>
        </p:nvSpPr>
        <p:spPr>
          <a:xfrm>
            <a:off x="533400" y="1524000"/>
            <a:ext cx="7772400" cy="1447800"/>
          </a:xfrm>
        </p:spPr>
        <p:txBody>
          <a:bodyPr/>
          <a:lstStyle/>
          <a:p>
            <a:pPr eaLnBrk="1" hangingPunct="1"/>
            <a:r>
              <a:rPr lang="en-US" b="1" u="sng" dirty="0" smtClean="0"/>
              <a:t>Domestic violence </a:t>
            </a:r>
            <a:r>
              <a:rPr lang="en-US" dirty="0" smtClean="0"/>
              <a:t>is an act of </a:t>
            </a:r>
            <a:r>
              <a:rPr lang="en-US" i="1" dirty="0" smtClean="0"/>
              <a:t>physical</a:t>
            </a:r>
            <a:r>
              <a:rPr lang="en-US" dirty="0" smtClean="0"/>
              <a:t> or </a:t>
            </a:r>
            <a:r>
              <a:rPr lang="en-US" i="1" dirty="0" smtClean="0"/>
              <a:t>mental harm </a:t>
            </a:r>
            <a:r>
              <a:rPr lang="en-US" dirty="0" smtClean="0"/>
              <a:t>in a household .</a:t>
            </a:r>
          </a:p>
        </p:txBody>
      </p:sp>
      <p:pic>
        <p:nvPicPr>
          <p:cNvPr id="18436" name="Picture 2" descr="http://www.askdro.com/wp-content/uploads/2010/05/Domestic-Viole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3400" y="2057400"/>
            <a:ext cx="2905125" cy="410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2738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362200"/>
            <a:ext cx="6637468" cy="1362075"/>
          </a:xfrm>
        </p:spPr>
        <p:txBody>
          <a:bodyPr/>
          <a:lstStyle/>
          <a:p>
            <a:pPr algn="ctr"/>
            <a:r>
              <a:rPr lang="en-US" b="1" dirty="0" smtClean="0"/>
              <a:t>GUESS THESE CRIMES!</a:t>
            </a:r>
            <a:endParaRPr lang="en-US" b="1" dirty="0"/>
          </a:p>
        </p:txBody>
      </p:sp>
    </p:spTree>
    <p:extLst>
      <p:ext uri="{BB962C8B-B14F-4D97-AF65-F5344CB8AC3E}">
        <p14:creationId xmlns:p14="http://schemas.microsoft.com/office/powerpoint/2010/main" val="20191008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a:xfrm>
            <a:off x="1043492" y="2323652"/>
            <a:ext cx="6777317" cy="2629347"/>
          </a:xfrm>
        </p:spPr>
        <p:txBody>
          <a:bodyPr>
            <a:normAutofit/>
          </a:bodyPr>
          <a:lstStyle/>
          <a:p>
            <a:r>
              <a:rPr lang="en-US" dirty="0" smtClean="0"/>
              <a:t>Jane was holding up the National Bank with a gun.  </a:t>
            </a:r>
            <a:r>
              <a:rPr lang="en-US" dirty="0"/>
              <a:t>O</a:t>
            </a:r>
            <a:r>
              <a:rPr lang="en-US" dirty="0" smtClean="0"/>
              <a:t>n her way out the door an employee tried to stop Jane, but Jane ended up shooting and killing the employee with the gun.</a:t>
            </a:r>
            <a:endParaRPr lang="en-US" dirty="0"/>
          </a:p>
        </p:txBody>
      </p:sp>
      <p:sp>
        <p:nvSpPr>
          <p:cNvPr id="4" name="TextBox 3"/>
          <p:cNvSpPr txBox="1"/>
          <p:nvPr/>
        </p:nvSpPr>
        <p:spPr>
          <a:xfrm>
            <a:off x="914400" y="5257800"/>
            <a:ext cx="6477000" cy="707886"/>
          </a:xfrm>
          <a:prstGeom prst="rect">
            <a:avLst/>
          </a:prstGeom>
          <a:noFill/>
        </p:spPr>
        <p:txBody>
          <a:bodyPr wrap="square" rtlCol="0">
            <a:spAutoFit/>
          </a:bodyPr>
          <a:lstStyle/>
          <a:p>
            <a:r>
              <a:rPr lang="en-US" sz="4000" b="1" dirty="0" smtClean="0"/>
              <a:t>2</a:t>
            </a:r>
            <a:r>
              <a:rPr lang="en-US" sz="4000" b="1" baseline="30000" dirty="0" smtClean="0"/>
              <a:t>nd</a:t>
            </a:r>
            <a:r>
              <a:rPr lang="en-US" sz="4000" b="1" dirty="0" smtClean="0"/>
              <a:t> degree murder</a:t>
            </a:r>
            <a:endParaRPr lang="en-US" sz="4000" b="1" dirty="0"/>
          </a:p>
        </p:txBody>
      </p:sp>
    </p:spTree>
    <p:extLst>
      <p:ext uri="{BB962C8B-B14F-4D97-AF65-F5344CB8AC3E}">
        <p14:creationId xmlns:p14="http://schemas.microsoft.com/office/powerpoint/2010/main" val="90811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p:txBody>
          <a:bodyPr/>
          <a:lstStyle/>
          <a:p>
            <a:r>
              <a:rPr lang="en-US" dirty="0" err="1" smtClean="0"/>
              <a:t>Marvus</a:t>
            </a:r>
            <a:r>
              <a:rPr lang="en-US" dirty="0" smtClean="0"/>
              <a:t> threatens to beat up George by posting a message on his </a:t>
            </a:r>
            <a:r>
              <a:rPr lang="en-US" dirty="0" err="1" smtClean="0"/>
              <a:t>facebook</a:t>
            </a:r>
            <a:r>
              <a:rPr lang="en-US" dirty="0" smtClean="0"/>
              <a:t> wall.</a:t>
            </a:r>
            <a:endParaRPr lang="en-US" dirty="0"/>
          </a:p>
        </p:txBody>
      </p:sp>
      <p:sp>
        <p:nvSpPr>
          <p:cNvPr id="4" name="TextBox 3"/>
          <p:cNvSpPr txBox="1"/>
          <p:nvPr/>
        </p:nvSpPr>
        <p:spPr>
          <a:xfrm>
            <a:off x="1524000" y="3733800"/>
            <a:ext cx="5867400" cy="707886"/>
          </a:xfrm>
          <a:prstGeom prst="rect">
            <a:avLst/>
          </a:prstGeom>
          <a:noFill/>
        </p:spPr>
        <p:txBody>
          <a:bodyPr wrap="square" rtlCol="0">
            <a:spAutoFit/>
          </a:bodyPr>
          <a:lstStyle/>
          <a:p>
            <a:r>
              <a:rPr lang="en-US" sz="4000" b="1" dirty="0" smtClean="0"/>
              <a:t>Assault</a:t>
            </a:r>
            <a:endParaRPr lang="en-US" sz="4000" b="1" dirty="0"/>
          </a:p>
        </p:txBody>
      </p:sp>
    </p:spTree>
    <p:extLst>
      <p:ext uri="{BB962C8B-B14F-4D97-AF65-F5344CB8AC3E}">
        <p14:creationId xmlns:p14="http://schemas.microsoft.com/office/powerpoint/2010/main" val="267026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a:xfrm>
            <a:off x="1043492" y="2323652"/>
            <a:ext cx="6777317" cy="2629347"/>
          </a:xfrm>
        </p:spPr>
        <p:txBody>
          <a:bodyPr>
            <a:normAutofit/>
          </a:bodyPr>
          <a:lstStyle/>
          <a:p>
            <a:r>
              <a:rPr lang="en-US" dirty="0" smtClean="0"/>
              <a:t>Joe was driving on the highway during icy conditions.   Joe’s car spins out of control and kills the driver of another car. </a:t>
            </a:r>
            <a:endParaRPr lang="en-US" dirty="0"/>
          </a:p>
        </p:txBody>
      </p:sp>
      <p:sp>
        <p:nvSpPr>
          <p:cNvPr id="4" name="TextBox 3"/>
          <p:cNvSpPr txBox="1"/>
          <p:nvPr/>
        </p:nvSpPr>
        <p:spPr>
          <a:xfrm>
            <a:off x="1447800" y="5105400"/>
            <a:ext cx="6477000" cy="707886"/>
          </a:xfrm>
          <a:prstGeom prst="rect">
            <a:avLst/>
          </a:prstGeom>
          <a:noFill/>
        </p:spPr>
        <p:txBody>
          <a:bodyPr wrap="square" rtlCol="0">
            <a:spAutoFit/>
          </a:bodyPr>
          <a:lstStyle/>
          <a:p>
            <a:r>
              <a:rPr lang="en-US" sz="4000" b="1" dirty="0" smtClean="0"/>
              <a:t>Involuntary manslaughter</a:t>
            </a:r>
            <a:endParaRPr lang="en-US" sz="4000" b="1" dirty="0"/>
          </a:p>
        </p:txBody>
      </p:sp>
    </p:spTree>
    <p:extLst>
      <p:ext uri="{BB962C8B-B14F-4D97-AF65-F5344CB8AC3E}">
        <p14:creationId xmlns:p14="http://schemas.microsoft.com/office/powerpoint/2010/main" val="1510178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normAutofit lnSpcReduction="10000"/>
          </a:bodyPr>
          <a:lstStyle/>
          <a:p>
            <a:r>
              <a:rPr lang="en-US" b="1" u="sng" dirty="0"/>
              <a:t>Laws</a:t>
            </a:r>
            <a:r>
              <a:rPr lang="en-US" dirty="0"/>
              <a:t> are enforceable rules of conduct in a society</a:t>
            </a:r>
            <a:r>
              <a:rPr lang="en-US" dirty="0" smtClean="0"/>
              <a:t>.</a:t>
            </a:r>
          </a:p>
          <a:p>
            <a:pPr marL="68580" indent="0">
              <a:buNone/>
            </a:pPr>
            <a:endParaRPr lang="en-US" dirty="0"/>
          </a:p>
          <a:p>
            <a:r>
              <a:rPr lang="en-US" b="1" u="sng" dirty="0"/>
              <a:t>Criminal law </a:t>
            </a:r>
            <a:r>
              <a:rPr lang="en-US" dirty="0"/>
              <a:t>involves punishment by jail time , fines, or death (police involvement</a:t>
            </a:r>
            <a:r>
              <a:rPr lang="en-US" dirty="0" smtClean="0"/>
              <a:t>).</a:t>
            </a:r>
          </a:p>
          <a:p>
            <a:pPr marL="68580" indent="0">
              <a:buNone/>
            </a:pPr>
            <a:endParaRPr lang="en-US" dirty="0"/>
          </a:p>
          <a:p>
            <a:r>
              <a:rPr lang="en-US" b="1" u="sng" dirty="0"/>
              <a:t>Civil law </a:t>
            </a:r>
            <a:r>
              <a:rPr lang="en-US" dirty="0"/>
              <a:t>involves punishment by monetary compensation (suing – no police involvement).  </a:t>
            </a:r>
          </a:p>
          <a:p>
            <a:endParaRPr lang="en-US" dirty="0"/>
          </a:p>
        </p:txBody>
      </p:sp>
    </p:spTree>
    <p:extLst>
      <p:ext uri="{BB962C8B-B14F-4D97-AF65-F5344CB8AC3E}">
        <p14:creationId xmlns:p14="http://schemas.microsoft.com/office/powerpoint/2010/main" val="70480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a:xfrm>
            <a:off x="1043492" y="2323652"/>
            <a:ext cx="6777317" cy="2629347"/>
          </a:xfrm>
        </p:spPr>
        <p:txBody>
          <a:bodyPr>
            <a:normAutofit/>
          </a:bodyPr>
          <a:lstStyle/>
          <a:p>
            <a:r>
              <a:rPr lang="en-US" dirty="0" smtClean="0"/>
              <a:t>David was waiting outside of Chris’s job in the parking lot with a gun to kill him.  As soon as Chris walked out to the parking lot David shot and killed Chris.  </a:t>
            </a:r>
            <a:endParaRPr lang="en-US" dirty="0"/>
          </a:p>
        </p:txBody>
      </p:sp>
      <p:sp>
        <p:nvSpPr>
          <p:cNvPr id="4" name="TextBox 3"/>
          <p:cNvSpPr txBox="1"/>
          <p:nvPr/>
        </p:nvSpPr>
        <p:spPr>
          <a:xfrm>
            <a:off x="1447800" y="5105400"/>
            <a:ext cx="6477000" cy="707886"/>
          </a:xfrm>
          <a:prstGeom prst="rect">
            <a:avLst/>
          </a:prstGeom>
          <a:noFill/>
        </p:spPr>
        <p:txBody>
          <a:bodyPr wrap="square" rtlCol="0">
            <a:spAutoFit/>
          </a:bodyPr>
          <a:lstStyle/>
          <a:p>
            <a:r>
              <a:rPr lang="en-US" sz="4000" b="1" dirty="0" smtClean="0"/>
              <a:t>1</a:t>
            </a:r>
            <a:r>
              <a:rPr lang="en-US" sz="4000" b="1" baseline="30000" dirty="0" smtClean="0"/>
              <a:t>st</a:t>
            </a:r>
            <a:r>
              <a:rPr lang="en-US" sz="4000" b="1" dirty="0" smtClean="0"/>
              <a:t> degree murder</a:t>
            </a:r>
            <a:endParaRPr lang="en-US" sz="4000" b="1" dirty="0"/>
          </a:p>
        </p:txBody>
      </p:sp>
    </p:spTree>
    <p:extLst>
      <p:ext uri="{BB962C8B-B14F-4D97-AF65-F5344CB8AC3E}">
        <p14:creationId xmlns:p14="http://schemas.microsoft.com/office/powerpoint/2010/main" val="329681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a:xfrm>
            <a:off x="1043492" y="2323652"/>
            <a:ext cx="6777317" cy="2629347"/>
          </a:xfrm>
        </p:spPr>
        <p:txBody>
          <a:bodyPr>
            <a:normAutofit/>
          </a:bodyPr>
          <a:lstStyle/>
          <a:p>
            <a:r>
              <a:rPr lang="en-US" dirty="0" smtClean="0"/>
              <a:t>Vanessa severely beats up Krystal after work. </a:t>
            </a:r>
            <a:endParaRPr lang="en-US" dirty="0"/>
          </a:p>
        </p:txBody>
      </p:sp>
      <p:sp>
        <p:nvSpPr>
          <p:cNvPr id="4" name="TextBox 3"/>
          <p:cNvSpPr txBox="1"/>
          <p:nvPr/>
        </p:nvSpPr>
        <p:spPr>
          <a:xfrm>
            <a:off x="1447800" y="5105400"/>
            <a:ext cx="6477000" cy="707886"/>
          </a:xfrm>
          <a:prstGeom prst="rect">
            <a:avLst/>
          </a:prstGeom>
          <a:noFill/>
        </p:spPr>
        <p:txBody>
          <a:bodyPr wrap="square" rtlCol="0">
            <a:spAutoFit/>
          </a:bodyPr>
          <a:lstStyle/>
          <a:p>
            <a:r>
              <a:rPr lang="en-US" sz="4000" b="1" dirty="0" smtClean="0"/>
              <a:t>Battery</a:t>
            </a:r>
            <a:endParaRPr lang="en-US" sz="4000" b="1" dirty="0"/>
          </a:p>
        </p:txBody>
      </p:sp>
    </p:spTree>
    <p:extLst>
      <p:ext uri="{BB962C8B-B14F-4D97-AF65-F5344CB8AC3E}">
        <p14:creationId xmlns:p14="http://schemas.microsoft.com/office/powerpoint/2010/main" val="363395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crime is this?</a:t>
            </a:r>
            <a:endParaRPr lang="en-US" dirty="0"/>
          </a:p>
        </p:txBody>
      </p:sp>
      <p:sp>
        <p:nvSpPr>
          <p:cNvPr id="3" name="Content Placeholder 2"/>
          <p:cNvSpPr>
            <a:spLocks noGrp="1"/>
          </p:cNvSpPr>
          <p:nvPr>
            <p:ph idx="1"/>
          </p:nvPr>
        </p:nvSpPr>
        <p:spPr>
          <a:xfrm>
            <a:off x="1043492" y="2323652"/>
            <a:ext cx="6777317" cy="2629347"/>
          </a:xfrm>
        </p:spPr>
        <p:txBody>
          <a:bodyPr>
            <a:normAutofit/>
          </a:bodyPr>
          <a:lstStyle/>
          <a:p>
            <a:r>
              <a:rPr lang="en-US" dirty="0" smtClean="0"/>
              <a:t>David tripped over Kyle’s foot while carrying a tray of food.  David was so upset that he angry starts beating on Kyle and ends up killing Kyle with a blunt force to the head.  </a:t>
            </a:r>
          </a:p>
        </p:txBody>
      </p:sp>
      <p:sp>
        <p:nvSpPr>
          <p:cNvPr id="4" name="TextBox 3"/>
          <p:cNvSpPr txBox="1"/>
          <p:nvPr/>
        </p:nvSpPr>
        <p:spPr>
          <a:xfrm>
            <a:off x="1447800" y="5105400"/>
            <a:ext cx="6477000" cy="707886"/>
          </a:xfrm>
          <a:prstGeom prst="rect">
            <a:avLst/>
          </a:prstGeom>
          <a:noFill/>
        </p:spPr>
        <p:txBody>
          <a:bodyPr wrap="square" rtlCol="0">
            <a:spAutoFit/>
          </a:bodyPr>
          <a:lstStyle/>
          <a:p>
            <a:r>
              <a:rPr lang="en-US" sz="4000" b="1" dirty="0" smtClean="0"/>
              <a:t>Voluntary manslaughter</a:t>
            </a:r>
            <a:endParaRPr lang="en-US" sz="4000" b="1" dirty="0"/>
          </a:p>
        </p:txBody>
      </p:sp>
    </p:spTree>
    <p:extLst>
      <p:ext uri="{BB962C8B-B14F-4D97-AF65-F5344CB8AC3E}">
        <p14:creationId xmlns:p14="http://schemas.microsoft.com/office/powerpoint/2010/main" val="81216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024744" cy="1143000"/>
          </a:xfrm>
        </p:spPr>
        <p:txBody>
          <a:bodyPr/>
          <a:lstStyle/>
          <a:p>
            <a:r>
              <a:rPr lang="en-US" dirty="0" smtClean="0"/>
              <a:t>Review…</a:t>
            </a:r>
            <a:endParaRPr lang="en-US" dirty="0"/>
          </a:p>
        </p:txBody>
      </p:sp>
      <p:sp>
        <p:nvSpPr>
          <p:cNvPr id="3" name="Content Placeholder 2"/>
          <p:cNvSpPr>
            <a:spLocks noGrp="1"/>
          </p:cNvSpPr>
          <p:nvPr>
            <p:ph idx="1"/>
          </p:nvPr>
        </p:nvSpPr>
        <p:spPr>
          <a:xfrm>
            <a:off x="838200" y="1447800"/>
            <a:ext cx="7620000" cy="4876800"/>
          </a:xfrm>
        </p:spPr>
        <p:txBody>
          <a:bodyPr>
            <a:normAutofit fontScale="32500" lnSpcReduction="20000"/>
          </a:bodyPr>
          <a:lstStyle/>
          <a:p>
            <a:r>
              <a:rPr lang="en-US" sz="6200" dirty="0"/>
              <a:t>A </a:t>
            </a:r>
            <a:r>
              <a:rPr lang="en-US" sz="6200" b="1" u="sng" dirty="0"/>
              <a:t>misdemeanor</a:t>
            </a:r>
            <a:r>
              <a:rPr lang="en-US" sz="6200" dirty="0"/>
              <a:t> is a less serious crime.  </a:t>
            </a:r>
          </a:p>
          <a:p>
            <a:r>
              <a:rPr lang="en-US" sz="6200" dirty="0"/>
              <a:t>Typical punishments are:</a:t>
            </a:r>
          </a:p>
          <a:p>
            <a:pPr lvl="1"/>
            <a:r>
              <a:rPr lang="en-US" sz="6200" dirty="0"/>
              <a:t>Fines</a:t>
            </a:r>
          </a:p>
          <a:p>
            <a:pPr lvl="1"/>
            <a:r>
              <a:rPr lang="en-US" sz="6200" dirty="0"/>
              <a:t>Jail time (less than a year)</a:t>
            </a:r>
          </a:p>
          <a:p>
            <a:r>
              <a:rPr lang="en-US" sz="6200" dirty="0"/>
              <a:t>Example:</a:t>
            </a:r>
          </a:p>
          <a:p>
            <a:pPr lvl="1"/>
            <a:r>
              <a:rPr lang="en-US" sz="6200" dirty="0"/>
              <a:t>Driving without a license</a:t>
            </a:r>
          </a:p>
          <a:p>
            <a:endParaRPr lang="en-US" sz="6200" dirty="0"/>
          </a:p>
          <a:p>
            <a:r>
              <a:rPr lang="en-US" sz="6200" dirty="0"/>
              <a:t>A </a:t>
            </a:r>
            <a:r>
              <a:rPr lang="en-US" sz="6200" b="1" u="sng" dirty="0"/>
              <a:t>felony</a:t>
            </a:r>
            <a:r>
              <a:rPr lang="en-US" sz="6200" dirty="0"/>
              <a:t> is a major crime.  </a:t>
            </a:r>
          </a:p>
          <a:p>
            <a:r>
              <a:rPr lang="en-US" sz="6200" dirty="0"/>
              <a:t>Typical punishments are:</a:t>
            </a:r>
          </a:p>
          <a:p>
            <a:pPr lvl="1"/>
            <a:r>
              <a:rPr lang="en-US" sz="6200" dirty="0"/>
              <a:t>Fines</a:t>
            </a:r>
          </a:p>
          <a:p>
            <a:pPr lvl="1"/>
            <a:r>
              <a:rPr lang="en-US" sz="6200" dirty="0"/>
              <a:t>Prison (more than a year)</a:t>
            </a:r>
          </a:p>
          <a:p>
            <a:pPr lvl="1"/>
            <a:r>
              <a:rPr lang="en-US" sz="6200" dirty="0"/>
              <a:t>Death</a:t>
            </a:r>
          </a:p>
          <a:p>
            <a:r>
              <a:rPr lang="en-US" sz="6200" dirty="0"/>
              <a:t>Examples:</a:t>
            </a:r>
          </a:p>
          <a:p>
            <a:pPr lvl="1"/>
            <a:r>
              <a:rPr lang="en-US" sz="6200" dirty="0"/>
              <a:t>Murder</a:t>
            </a:r>
          </a:p>
          <a:p>
            <a:pPr lvl="1"/>
            <a:r>
              <a:rPr lang="en-US" sz="6200" dirty="0"/>
              <a:t>Robbery </a:t>
            </a:r>
          </a:p>
          <a:p>
            <a:endParaRPr lang="en-US" dirty="0"/>
          </a:p>
        </p:txBody>
      </p:sp>
    </p:spTree>
    <p:extLst>
      <p:ext uri="{BB962C8B-B14F-4D97-AF65-F5344CB8AC3E}">
        <p14:creationId xmlns:p14="http://schemas.microsoft.com/office/powerpoint/2010/main" val="417280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2" end="12"/>
                                            </p:txEl>
                                          </p:spTgt>
                                        </p:tgtEl>
                                        <p:attrNameLst>
                                          <p:attrName>style.visibility</p:attrName>
                                        </p:attrNameLst>
                                      </p:cBhvr>
                                      <p:to>
                                        <p:strVal val="visible"/>
                                      </p:to>
                                    </p:set>
                                    <p:anim calcmode="lin" valueType="num">
                                      <p:cBhvr additive="base">
                                        <p:cTn id="6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3">
                                            <p:txEl>
                                              <p:pRg st="13" end="13"/>
                                            </p:txEl>
                                          </p:spTgt>
                                        </p:tgtEl>
                                        <p:attrNameLst>
                                          <p:attrName>style.visibility</p:attrName>
                                        </p:attrNameLst>
                                      </p:cBhvr>
                                      <p:to>
                                        <p:strVal val="visible"/>
                                      </p:to>
                                    </p:set>
                                    <p:anim calcmode="lin" valueType="num">
                                      <p:cBhvr additive="base">
                                        <p:cTn id="6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3">
                                            <p:txEl>
                                              <p:pRg st="14" end="14"/>
                                            </p:txEl>
                                          </p:spTgt>
                                        </p:tgtEl>
                                        <p:attrNameLst>
                                          <p:attrName>style.visibility</p:attrName>
                                        </p:attrNameLst>
                                      </p:cBhvr>
                                      <p:to>
                                        <p:strVal val="visible"/>
                                      </p:to>
                                    </p:set>
                                    <p:anim calcmode="lin" valueType="num">
                                      <p:cBhvr additive="base">
                                        <p:cTn id="6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712666">
            <a:off x="625974" y="2502967"/>
            <a:ext cx="7818731" cy="1143000"/>
          </a:xfrm>
        </p:spPr>
        <p:txBody>
          <a:bodyPr>
            <a:noAutofit/>
          </a:bodyPr>
          <a:lstStyle/>
          <a:p>
            <a:r>
              <a:rPr lang="en-US" sz="3800" dirty="0" smtClean="0">
                <a:solidFill>
                  <a:srgbClr val="FF0000"/>
                </a:solidFill>
              </a:rPr>
              <a:t>What do you think about this…?</a:t>
            </a:r>
            <a:endParaRPr lang="en-US" sz="3800" dirty="0">
              <a:solidFill>
                <a:srgbClr val="FF0000"/>
              </a:solidFill>
            </a:endParaRPr>
          </a:p>
        </p:txBody>
      </p:sp>
    </p:spTree>
    <p:extLst>
      <p:ext uri="{BB962C8B-B14F-4D97-AF65-F5344CB8AC3E}">
        <p14:creationId xmlns:p14="http://schemas.microsoft.com/office/powerpoint/2010/main" val="3459686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04800" y="762000"/>
            <a:ext cx="8382000" cy="5867400"/>
          </a:xfrm>
        </p:spPr>
        <p:txBody>
          <a:bodyPr rtlCol="0">
            <a:normAutofit fontScale="77500" lnSpcReduction="20000"/>
          </a:bodyPr>
          <a:lstStyle/>
          <a:p>
            <a:pPr marL="438912" indent="-320040" fontAlgn="auto">
              <a:spcBef>
                <a:spcPts val="0"/>
              </a:spcBef>
              <a:spcAft>
                <a:spcPts val="0"/>
              </a:spcAft>
              <a:buFont typeface="Wingdings 2"/>
              <a:buChar char=""/>
              <a:defRPr/>
            </a:pPr>
            <a:r>
              <a:rPr lang="en-US" dirty="0" smtClean="0"/>
              <a:t>The Plaintiff, Mr. Allen, is suing Defendant, Fast Food Chain, for damages for injuries suffered on the restaurant premises.</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b="1" dirty="0" smtClean="0"/>
              <a:t>Plaintiff</a:t>
            </a:r>
            <a:r>
              <a:rPr lang="en-US" dirty="0" smtClean="0"/>
              <a:t>: Mr. Jones</a:t>
            </a:r>
          </a:p>
          <a:p>
            <a:pPr marL="438912" indent="-320040" fontAlgn="auto">
              <a:spcBef>
                <a:spcPts val="0"/>
              </a:spcBef>
              <a:spcAft>
                <a:spcPts val="0"/>
              </a:spcAft>
              <a:buFont typeface="Wingdings 2"/>
              <a:buChar char=""/>
              <a:defRPr/>
            </a:pPr>
            <a:r>
              <a:rPr lang="en-US" dirty="0" smtClean="0"/>
              <a:t>One night, I was at a friend’s home near Fast Food Chain.  I got hungry and decided to go to Burger World to get a hamburger because Fast Food Chain was closed.  But, in order to get to Burger World, I had to cut through the property of Fast Food Chain.  When I got to Burger World, I realized that I had no money and decided on my way back to see if there was anything left in the dumpster behind Fast Food Chain.  As I climbed over the wall surrounding the dumpster, it collapsed and I fell, breaking my leg.  I know that Fast Food Chain was aware of the danger the wall posed and they have a duty to keep the premises safe, so now they owe me money for the injury I suffered.</a:t>
            </a:r>
          </a:p>
          <a:p>
            <a:pPr marL="438912" indent="-320040" fontAlgn="auto">
              <a:spcBef>
                <a:spcPts val="0"/>
              </a:spcBef>
              <a:spcAft>
                <a:spcPts val="0"/>
              </a:spcAft>
              <a:buFont typeface="Wingdings 2"/>
              <a:buChar char=""/>
              <a:defRPr/>
            </a:pPr>
            <a:endParaRPr lang="en-US" dirty="0" smtClean="0"/>
          </a:p>
          <a:p>
            <a:pPr marL="438912" indent="-320040" fontAlgn="auto">
              <a:spcBef>
                <a:spcPts val="0"/>
              </a:spcBef>
              <a:spcAft>
                <a:spcPts val="0"/>
              </a:spcAft>
              <a:buFont typeface="Wingdings 2"/>
              <a:buChar char=""/>
              <a:defRPr/>
            </a:pPr>
            <a:r>
              <a:rPr lang="en-US" b="1" dirty="0" smtClean="0"/>
              <a:t>Defendant</a:t>
            </a:r>
            <a:r>
              <a:rPr lang="en-US" dirty="0" smtClean="0"/>
              <a:t>: Fast Food Chain</a:t>
            </a:r>
          </a:p>
          <a:p>
            <a:pPr marL="438912" indent="-320040" fontAlgn="auto">
              <a:spcBef>
                <a:spcPts val="0"/>
              </a:spcBef>
              <a:spcAft>
                <a:spcPts val="0"/>
              </a:spcAft>
              <a:buFont typeface="Wingdings 2"/>
              <a:buChar char=""/>
              <a:defRPr/>
            </a:pPr>
            <a:r>
              <a:rPr lang="en-US" dirty="0" smtClean="0"/>
              <a:t>We admit that there was knowledge of the damaged wall surrounding the dumpster.  But, what was Mr. Allen doing in the dumpster after hours, in the middle of the night anyway?  We cannot expect or foresee a person climbing into the dumpster, so we do not owe a duty to a person who injures themselves while doing so.</a:t>
            </a:r>
          </a:p>
          <a:p>
            <a:pPr marL="438912" indent="-320040" fontAlgn="auto">
              <a:spcBef>
                <a:spcPts val="0"/>
              </a:spcBef>
              <a:spcAft>
                <a:spcPts val="0"/>
              </a:spcAft>
              <a:buFont typeface="Wingdings 2"/>
              <a:buChar char=""/>
              <a:defRPr/>
            </a:pPr>
            <a:endParaRPr lang="en-US" dirty="0"/>
          </a:p>
        </p:txBody>
      </p:sp>
    </p:spTree>
    <p:extLst>
      <p:ext uri="{BB962C8B-B14F-4D97-AF65-F5344CB8AC3E}">
        <p14:creationId xmlns:p14="http://schemas.microsoft.com/office/powerpoint/2010/main" val="2560988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lstStyle/>
          <a:p>
            <a:pPr fontAlgn="auto">
              <a:spcAft>
                <a:spcPts val="0"/>
              </a:spcAft>
              <a:defRPr/>
            </a:pPr>
            <a:r>
              <a:rPr lang="en-US" dirty="0" smtClean="0">
                <a:solidFill>
                  <a:schemeClr val="accent1">
                    <a:satMod val="150000"/>
                  </a:schemeClr>
                </a:solidFill>
              </a:rPr>
              <a:t>VERDICT…	</a:t>
            </a:r>
            <a:endParaRPr lang="en-US" dirty="0">
              <a:solidFill>
                <a:schemeClr val="accent1">
                  <a:satMod val="150000"/>
                </a:schemeClr>
              </a:solidFill>
            </a:endParaRPr>
          </a:p>
        </p:txBody>
      </p:sp>
      <p:sp>
        <p:nvSpPr>
          <p:cNvPr id="22531" name="Content Placeholder 2"/>
          <p:cNvSpPr>
            <a:spLocks noGrp="1"/>
          </p:cNvSpPr>
          <p:nvPr>
            <p:ph idx="1"/>
          </p:nvPr>
        </p:nvSpPr>
        <p:spPr>
          <a:xfrm>
            <a:off x="762000" y="1905000"/>
            <a:ext cx="7543800" cy="4343400"/>
          </a:xfrm>
        </p:spPr>
        <p:txBody>
          <a:bodyPr>
            <a:normAutofit/>
          </a:bodyPr>
          <a:lstStyle/>
          <a:p>
            <a:r>
              <a:rPr lang="en-US" b="1" i="1" dirty="0" smtClean="0"/>
              <a:t>Case #1:  DECISION FOR THE DEFENDANT</a:t>
            </a:r>
          </a:p>
          <a:p>
            <a:pPr>
              <a:buFont typeface="Wingdings 2" pitchFamily="18" charset="2"/>
              <a:buNone/>
            </a:pPr>
            <a:endParaRPr lang="en-US" dirty="0" smtClean="0"/>
          </a:p>
          <a:p>
            <a:r>
              <a:rPr lang="en-US" dirty="0" smtClean="0"/>
              <a:t>The Missouri Court of Appeals for the Eastern District held that because Mr. Allen had no implied permission to climb on the wall leading to the dumpster, Fast Food Chain had no duty to protect Mr. Allen from the wall.</a:t>
            </a:r>
          </a:p>
          <a:p>
            <a:pPr>
              <a:buFont typeface="Wingdings 2" pitchFamily="18" charset="2"/>
              <a:buNone/>
            </a:pPr>
            <a:endParaRPr lang="en-US" dirty="0" smtClean="0"/>
          </a:p>
          <a:p>
            <a:r>
              <a:rPr lang="en-US" u="sng" dirty="0" smtClean="0"/>
              <a:t>Cochran v. Burger King, Co.</a:t>
            </a:r>
            <a:r>
              <a:rPr lang="en-US" dirty="0" smtClean="0"/>
              <a:t>, 937 S.W.2d 358</a:t>
            </a:r>
          </a:p>
          <a:p>
            <a:endParaRPr lang="en-US" dirty="0" smtClean="0"/>
          </a:p>
        </p:txBody>
      </p:sp>
    </p:spTree>
    <p:extLst>
      <p:ext uri="{BB962C8B-B14F-4D97-AF65-F5344CB8AC3E}">
        <p14:creationId xmlns:p14="http://schemas.microsoft.com/office/powerpoint/2010/main" val="333794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478" y="457200"/>
            <a:ext cx="7024744" cy="1143000"/>
          </a:xfrm>
        </p:spPr>
        <p:txBody>
          <a:bodyPr/>
          <a:lstStyle/>
          <a:p>
            <a:pPr eaLnBrk="1" hangingPunct="1">
              <a:defRPr/>
            </a:pPr>
            <a:r>
              <a:rPr lang="en-US" dirty="0" smtClean="0"/>
              <a:t>How to Classify a Crime</a:t>
            </a:r>
            <a:endParaRPr lang="en-US" dirty="0"/>
          </a:p>
        </p:txBody>
      </p:sp>
      <p:sp>
        <p:nvSpPr>
          <p:cNvPr id="3" name="Content Placeholder 2"/>
          <p:cNvSpPr>
            <a:spLocks noGrp="1"/>
          </p:cNvSpPr>
          <p:nvPr>
            <p:ph idx="1"/>
          </p:nvPr>
        </p:nvSpPr>
        <p:spPr>
          <a:xfrm>
            <a:off x="914400" y="1676400"/>
            <a:ext cx="7772400" cy="4679950"/>
          </a:xfrm>
        </p:spPr>
        <p:txBody>
          <a:bodyPr/>
          <a:lstStyle/>
          <a:p>
            <a:pPr eaLnBrk="1" hangingPunct="1">
              <a:defRPr/>
            </a:pPr>
            <a:r>
              <a:rPr lang="en-US" dirty="0" smtClean="0"/>
              <a:t>Two elements must exist for an action to be considered a crime:</a:t>
            </a:r>
          </a:p>
          <a:p>
            <a:pPr marL="968375" lvl="1" indent="-514350" eaLnBrk="1" hangingPunct="1">
              <a:buFont typeface="+mj-lt"/>
              <a:buAutoNum type="arabicPeriod"/>
              <a:defRPr/>
            </a:pPr>
            <a:r>
              <a:rPr lang="en-US" dirty="0" smtClean="0"/>
              <a:t>The action must violate a law</a:t>
            </a:r>
          </a:p>
          <a:p>
            <a:pPr marL="968375" lvl="1" indent="-514350" eaLnBrk="1" hangingPunct="1">
              <a:buFont typeface="+mj-lt"/>
              <a:buAutoNum type="arabicPeriod"/>
              <a:defRPr/>
            </a:pPr>
            <a:r>
              <a:rPr lang="en-US" dirty="0" smtClean="0"/>
              <a:t>A state of mind (intent) to commit the crime </a:t>
            </a:r>
          </a:p>
          <a:p>
            <a:pPr lvl="1" eaLnBrk="1" hangingPunct="1">
              <a:defRPr/>
            </a:pPr>
            <a:endParaRPr lang="en-US" dirty="0" smtClean="0"/>
          </a:p>
          <a:p>
            <a:pPr eaLnBrk="1" hangingPunct="1">
              <a:defRPr/>
            </a:pPr>
            <a:r>
              <a:rPr lang="en-US" dirty="0" smtClean="0"/>
              <a:t>Must there be a motive for the action to be considered a crime?</a:t>
            </a:r>
          </a:p>
          <a:p>
            <a:pPr lvl="1" eaLnBrk="1" hangingPunct="1">
              <a:defRPr/>
            </a:pPr>
            <a:r>
              <a:rPr lang="en-US" dirty="0" smtClean="0"/>
              <a:t>NO!</a:t>
            </a:r>
            <a:endParaRPr lang="en-US" dirty="0"/>
          </a:p>
        </p:txBody>
      </p:sp>
      <p:pic>
        <p:nvPicPr>
          <p:cNvPr id="10244" name="Picture 2" descr="http://poshlifeposhstyle.com/wp-content/uploads/2009/02/0e1d9a2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4343400"/>
            <a:ext cx="27844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entagon 4"/>
          <p:cNvSpPr/>
          <p:nvPr/>
        </p:nvSpPr>
        <p:spPr>
          <a:xfrm rot="21208985">
            <a:off x="1649413" y="5216525"/>
            <a:ext cx="4714875" cy="1143000"/>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chemeClr val="bg1"/>
                </a:solidFill>
              </a:rPr>
              <a:t>5 years of probation!</a:t>
            </a:r>
          </a:p>
          <a:p>
            <a:pPr algn="ctr">
              <a:defRPr/>
            </a:pPr>
            <a:r>
              <a:rPr lang="en-US" sz="2400" b="1" dirty="0">
                <a:solidFill>
                  <a:schemeClr val="bg1"/>
                </a:solidFill>
              </a:rPr>
              <a:t>1,400 hours community service!</a:t>
            </a:r>
          </a:p>
        </p:txBody>
      </p:sp>
    </p:spTree>
    <p:extLst>
      <p:ext uri="{BB962C8B-B14F-4D97-AF65-F5344CB8AC3E}">
        <p14:creationId xmlns:p14="http://schemas.microsoft.com/office/powerpoint/2010/main" val="18450724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Types of Crimes</a:t>
            </a:r>
            <a:endParaRPr lang="en-US" dirty="0"/>
          </a:p>
        </p:txBody>
      </p:sp>
      <p:sp>
        <p:nvSpPr>
          <p:cNvPr id="11267" name="Content Placeholder 2"/>
          <p:cNvSpPr>
            <a:spLocks noGrp="1"/>
          </p:cNvSpPr>
          <p:nvPr>
            <p:ph idx="1"/>
          </p:nvPr>
        </p:nvSpPr>
        <p:spPr/>
        <p:txBody>
          <a:bodyPr/>
          <a:lstStyle/>
          <a:p>
            <a:pPr eaLnBrk="1" hangingPunct="1"/>
            <a:r>
              <a:rPr lang="en-US" sz="4000" dirty="0" smtClean="0"/>
              <a:t>Types crimes:</a:t>
            </a:r>
          </a:p>
          <a:p>
            <a:pPr lvl="1" eaLnBrk="1" hangingPunct="1"/>
            <a:r>
              <a:rPr lang="en-US" sz="3000" dirty="0" smtClean="0"/>
              <a:t>Against people</a:t>
            </a:r>
          </a:p>
          <a:p>
            <a:pPr lvl="1" eaLnBrk="1" hangingPunct="1"/>
            <a:r>
              <a:rPr lang="en-US" sz="3000" dirty="0" smtClean="0"/>
              <a:t>Against property</a:t>
            </a:r>
          </a:p>
          <a:p>
            <a:pPr lvl="1" eaLnBrk="1" hangingPunct="1"/>
            <a:r>
              <a:rPr lang="en-US" sz="3000" dirty="0" smtClean="0"/>
              <a:t>Against businesses (white collar</a:t>
            </a:r>
            <a:r>
              <a:rPr lang="en-US" sz="3000" dirty="0"/>
              <a:t>)</a:t>
            </a:r>
            <a:endParaRPr lang="en-US" sz="3000" dirty="0" smtClean="0"/>
          </a:p>
        </p:txBody>
      </p:sp>
      <p:pic>
        <p:nvPicPr>
          <p:cNvPr id="11268" name="Picture 2" descr="http://thehui.files.wordpress.com/2010/03/white_collar_crime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81000"/>
            <a:ext cx="2590800" cy="3011488"/>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5181600" y="2438400"/>
            <a:ext cx="1295400" cy="1219200"/>
          </a:xfrm>
          <a:prstGeom prst="straightConnector1">
            <a:avLst/>
          </a:prstGeom>
          <a:ln w="5080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749300" y="5410200"/>
            <a:ext cx="7772400" cy="914400"/>
          </a:xfrm>
          <a:prstGeom prst="rect">
            <a:avLst/>
          </a:prstGeom>
        </p:spPr>
        <p:txBody>
          <a:bodyPr/>
          <a:lstStyle/>
          <a:p>
            <a:pPr>
              <a:defRPr/>
            </a:pPr>
            <a:r>
              <a:rPr lang="en-US" sz="3200" b="1" spc="-100" dirty="0">
                <a:solidFill>
                  <a:schemeClr val="accent1">
                    <a:lumMod val="75000"/>
                  </a:schemeClr>
                </a:solidFill>
                <a:latin typeface="+mj-lt"/>
                <a:ea typeface="+mj-ea"/>
                <a:cs typeface="+mj-cs"/>
              </a:rPr>
              <a:t>Let’s break these down with more slides!</a:t>
            </a:r>
          </a:p>
        </p:txBody>
      </p:sp>
    </p:spTree>
    <p:extLst>
      <p:ext uri="{BB962C8B-B14F-4D97-AF65-F5344CB8AC3E}">
        <p14:creationId xmlns:p14="http://schemas.microsoft.com/office/powerpoint/2010/main" val="26223686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additive="base">
                                        <p:cTn id="11"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 calcmode="lin" valueType="num">
                                      <p:cBhvr additive="base">
                                        <p:cTn id="1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267">
                                            <p:txEl>
                                              <p:pRg st="2" end="2"/>
                                            </p:txEl>
                                          </p:spTgt>
                                        </p:tgtEl>
                                        <p:attrNameLst>
                                          <p:attrName>style.visibility</p:attrName>
                                        </p:attrNameLst>
                                      </p:cBhvr>
                                      <p:to>
                                        <p:strVal val="visible"/>
                                      </p:to>
                                    </p:set>
                                    <p:anim calcmode="lin" valueType="num">
                                      <p:cBhvr additive="base">
                                        <p:cTn id="23"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267">
                                            <p:txEl>
                                              <p:pRg st="3" end="3"/>
                                            </p:txEl>
                                          </p:spTgt>
                                        </p:tgtEl>
                                        <p:attrNameLst>
                                          <p:attrName>style.visibility</p:attrName>
                                        </p:attrNameLst>
                                      </p:cBhvr>
                                      <p:to>
                                        <p:strVal val="visible"/>
                                      </p:to>
                                    </p:set>
                                    <p:anim calcmode="lin" valueType="num">
                                      <p:cBhvr additive="base">
                                        <p:cTn id="29"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t>Today: Crimes Against People</a:t>
            </a:r>
            <a:endParaRPr lang="en-US" b="1" dirty="0"/>
          </a:p>
        </p:txBody>
      </p:sp>
      <p:pic>
        <p:nvPicPr>
          <p:cNvPr id="12291" name="Picture 2" descr="http://www.cksinfo.com/clipart/society/police/murder-scen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362200"/>
            <a:ext cx="4572000" cy="343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17100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562</TotalTime>
  <Words>915</Words>
  <Application>Microsoft Office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Austin</vt:lpstr>
      <vt:lpstr>Intro to Laws (Part 2)</vt:lpstr>
      <vt:lpstr>Review…</vt:lpstr>
      <vt:lpstr>Review…</vt:lpstr>
      <vt:lpstr>What do you think about this…?</vt:lpstr>
      <vt:lpstr>PowerPoint Presentation</vt:lpstr>
      <vt:lpstr>VERDICT… </vt:lpstr>
      <vt:lpstr>How to Classify a Crime</vt:lpstr>
      <vt:lpstr>Types of Crimes</vt:lpstr>
      <vt:lpstr>Today: Crimes Against People</vt:lpstr>
      <vt:lpstr>Murder!</vt:lpstr>
      <vt:lpstr>Manslaughter!</vt:lpstr>
      <vt:lpstr>Assault</vt:lpstr>
      <vt:lpstr>Battery</vt:lpstr>
      <vt:lpstr>Kidnapping</vt:lpstr>
      <vt:lpstr>Domestic Violence</vt:lpstr>
      <vt:lpstr>GUESS THESE CRIMES!</vt:lpstr>
      <vt:lpstr>What crime is this?</vt:lpstr>
      <vt:lpstr>What crime is this?</vt:lpstr>
      <vt:lpstr>What crime is this?</vt:lpstr>
      <vt:lpstr>What crime is this?</vt:lpstr>
      <vt:lpstr>What crime is this?</vt:lpstr>
      <vt:lpstr>What crime is this?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Laws (Part 2)</dc:title>
  <dc:creator>SCOTT</dc:creator>
  <cp:lastModifiedBy>Scott Stasa</cp:lastModifiedBy>
  <cp:revision>12</cp:revision>
  <dcterms:created xsi:type="dcterms:W3CDTF">2012-01-29T16:38:39Z</dcterms:created>
  <dcterms:modified xsi:type="dcterms:W3CDTF">2016-01-12T02:28:26Z</dcterms:modified>
</cp:coreProperties>
</file>