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661F4A-7F63-4511-90CE-E54E7C1EF96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6FA0E7-3F0A-43DF-9582-47B4F473A8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loughbycourt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net.state.oh.us/SCO/jurisdiction/structur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Laws </a:t>
            </a:r>
            <a:br>
              <a:rPr lang="en-US" dirty="0" smtClean="0"/>
            </a:br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 smtClean="0"/>
              <a:t>Mr. Stasa – Willoughby-Eastlake City Schools</a:t>
            </a:r>
            <a:endParaRPr lang="en-US" sz="1500" dirty="0"/>
          </a:p>
        </p:txBody>
      </p:sp>
      <p:pic>
        <p:nvPicPr>
          <p:cNvPr id="6146" name="Picture 2" descr="http://www.mvcc.edu/cmsresources/disability/la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09600"/>
            <a:ext cx="46101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state courts are courts of “general jurisdiction.” They hear all the cases not heard by federal courts. About 90% of all the cases heard in the American court system happen at the state level. </a:t>
            </a:r>
            <a:endParaRPr lang="en-US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include:  A crime that is a violation of state law. Most criminal activity falls in this category, such as robbery, assault, murder, and many drug-related crimes.  A controversy arising out of the state constitution or other state laws.  A case in which the state is a party, such as state tax violations.  Most real estate cases, malpractice, personal injury cases, and contract disputes.  All family, divorce, custody, inheritance, and probate cases.  Most traffic and juvenile cases.</a:t>
            </a:r>
          </a:p>
        </p:txBody>
      </p:sp>
    </p:spTree>
    <p:extLst>
      <p:ext uri="{BB962C8B-B14F-4D97-AF65-F5344CB8AC3E}">
        <p14:creationId xmlns:p14="http://schemas.microsoft.com/office/powerpoint/2010/main" val="20683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42866"/>
            <a:ext cx="7467600" cy="4873752"/>
          </a:xfrm>
        </p:spPr>
        <p:txBody>
          <a:bodyPr/>
          <a:lstStyle/>
          <a:p>
            <a:r>
              <a:rPr lang="en-US" b="1" dirty="0" smtClean="0"/>
              <a:t>Jurisdiction</a:t>
            </a:r>
            <a:r>
              <a:rPr lang="en-US" dirty="0" smtClean="0"/>
              <a:t> </a:t>
            </a:r>
            <a:r>
              <a:rPr lang="en-US" dirty="0"/>
              <a:t>The authority of a court to hear and decide a case.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courts have "general" jurisdiction, which means they may hear </a:t>
            </a:r>
            <a:r>
              <a:rPr lang="en-US" i="1" dirty="0"/>
              <a:t>all types </a:t>
            </a:r>
            <a:r>
              <a:rPr lang="en-US" dirty="0"/>
              <a:t>of cases; other courts have "limited" jurisdiction, which means they may only hear </a:t>
            </a:r>
            <a:r>
              <a:rPr lang="en-US" i="1" dirty="0"/>
              <a:t>certain types </a:t>
            </a:r>
            <a:r>
              <a:rPr lang="en-US" dirty="0"/>
              <a:t>of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Do you feel it would be necessary for the Supreme Court of the United States (SCOTUS) to hear a case involving you suing your friend for $500 over allegedly damaging your cell phone?</a:t>
            </a:r>
          </a:p>
          <a:p>
            <a:pPr lvl="1"/>
            <a:r>
              <a:rPr lang="en-US" dirty="0" smtClean="0"/>
              <a:t>If you were caught speeding on Lakeshore Blvd. in Eastlake, which court would hear your case if you wanted to dispute it?</a:t>
            </a:r>
          </a:p>
          <a:p>
            <a:endParaRPr lang="en-US" dirty="0"/>
          </a:p>
        </p:txBody>
      </p:sp>
      <p:sp>
        <p:nvSpPr>
          <p:cNvPr id="4" name="AutoShape 2" descr="https://www.ndcourts.gov/court/Brochure/judgem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cdn.grid.fotosearch.com/CSP/CSP684/k68401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0338"/>
            <a:ext cx="1177291" cy="105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5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67600" cy="1143000"/>
          </a:xfrm>
        </p:spPr>
        <p:txBody>
          <a:bodyPr/>
          <a:lstStyle/>
          <a:p>
            <a:r>
              <a:rPr lang="en-US" dirty="0" smtClean="0"/>
              <a:t>Willoughby Municipal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Willoughby Municipal Court has </a:t>
            </a:r>
            <a:r>
              <a:rPr lang="en-US" b="1" dirty="0"/>
              <a:t>jurisdiction</a:t>
            </a:r>
            <a:r>
              <a:rPr lang="en-US" dirty="0"/>
              <a:t> over 10 communities and 14 agencies, which include the Cities of Eastlake, Kirtland, Wickliffe, Willoughby, Willoughby Hills and Willowick, and the Villages of Kirtland Hills, </a:t>
            </a:r>
            <a:r>
              <a:rPr lang="en-US" dirty="0" err="1"/>
              <a:t>Lakeline</a:t>
            </a:r>
            <a:r>
              <a:rPr lang="en-US" dirty="0"/>
              <a:t>, Timberlake and Waite Hill. The Court also has </a:t>
            </a:r>
            <a:r>
              <a:rPr lang="en-US" b="1" dirty="0"/>
              <a:t>jurisdiction</a:t>
            </a:r>
            <a:r>
              <a:rPr lang="en-US" dirty="0"/>
              <a:t> over the Lakeland Community College, the Cuyahoga and Lake County </a:t>
            </a:r>
            <a:r>
              <a:rPr lang="en-US" dirty="0" err="1"/>
              <a:t>Metroparks</a:t>
            </a:r>
            <a:r>
              <a:rPr lang="en-US" dirty="0"/>
              <a:t> located within its </a:t>
            </a:r>
            <a:r>
              <a:rPr lang="en-US" b="1" dirty="0"/>
              <a:t>jurisdiction</a:t>
            </a:r>
            <a:r>
              <a:rPr lang="en-US" dirty="0"/>
              <a:t>, the Eastlake Port Authority, and 10 other State and County Agencies. </a:t>
            </a:r>
          </a:p>
          <a:p>
            <a:r>
              <a:rPr lang="en-US" dirty="0"/>
              <a:t>Willoughby Municipal Court tries all misdemeanors, ordinance violations and traffic cases occurring within its </a:t>
            </a:r>
            <a:r>
              <a:rPr lang="en-US" b="1" dirty="0"/>
              <a:t>jurisdiction</a:t>
            </a:r>
            <a:r>
              <a:rPr lang="en-US" dirty="0"/>
              <a:t>, civil cases (</a:t>
            </a:r>
            <a:r>
              <a:rPr lang="en-US" b="1" i="1" dirty="0"/>
              <a:t>where $15,000 or less </a:t>
            </a:r>
            <a:r>
              <a:rPr lang="en-US" dirty="0"/>
              <a:t>is in controversy) and small claim complaints (</a:t>
            </a:r>
            <a:r>
              <a:rPr lang="en-US" b="1" i="1" dirty="0"/>
              <a:t>where $3,000 or less</a:t>
            </a:r>
            <a:r>
              <a:rPr lang="en-US" dirty="0"/>
              <a:t> is in controversy</a:t>
            </a:r>
            <a:r>
              <a:rPr lang="en-US" dirty="0" smtClean="0"/>
              <a:t>) and landlord cases.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287116"/>
            <a:ext cx="2631493" cy="1206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9646" y="6400800"/>
            <a:ext cx="3768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http://www.willoughbycourt.com/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County Juvenile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41319"/>
            <a:ext cx="7467600" cy="4873752"/>
          </a:xfrm>
        </p:spPr>
        <p:txBody>
          <a:bodyPr/>
          <a:lstStyle/>
          <a:p>
            <a:r>
              <a:rPr lang="en-US" dirty="0"/>
              <a:t>The Lake County Juvenile Court has exclusive </a:t>
            </a:r>
            <a:r>
              <a:rPr lang="en-US" b="1" dirty="0"/>
              <a:t>jurisdiction</a:t>
            </a:r>
            <a:r>
              <a:rPr lang="en-US" dirty="0"/>
              <a:t> concerning any person under eighteen years old who is alleged to be a juvenile traffic offender, delinquent, unruly, abused, neglected, or dependent child.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Juvenile Court also has </a:t>
            </a:r>
            <a:r>
              <a:rPr lang="en-US" b="1" dirty="0" smtClean="0"/>
              <a:t>jurisdiction </a:t>
            </a:r>
            <a:r>
              <a:rPr lang="en-US" dirty="0" smtClean="0"/>
              <a:t>in </a:t>
            </a:r>
            <a:r>
              <a:rPr lang="en-US" dirty="0"/>
              <a:t>adult cases involving paternity, child abuse, non-support, contributing to the delinquency of minors, and failure to send children to school</a:t>
            </a:r>
            <a:endParaRPr lang="en-US" dirty="0"/>
          </a:p>
        </p:txBody>
      </p:sp>
      <p:pic>
        <p:nvPicPr>
          <p:cNvPr id="3074" name="Picture 2" descr="http://www.lakecountyohio.gov/juveniledw/images/JudgeLaw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6013"/>
            <a:ext cx="1202101" cy="147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91400" y="154131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Judge </a:t>
            </a:r>
          </a:p>
          <a:p>
            <a:r>
              <a:rPr lang="en-US" sz="1200" dirty="0" smtClean="0"/>
              <a:t>Karen Lawson</a:t>
            </a:r>
            <a:endParaRPr lang="en-US" sz="1200" dirty="0"/>
          </a:p>
        </p:txBody>
      </p:sp>
      <p:sp>
        <p:nvSpPr>
          <p:cNvPr id="5" name="AutoShape 4" descr="https://familysearch.org/learn/wiki/en/images/c/cc/Lake_County,_Ohio_Courthous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63" y="160337"/>
            <a:ext cx="7467600" cy="1143000"/>
          </a:xfrm>
        </p:spPr>
        <p:txBody>
          <a:bodyPr/>
          <a:lstStyle/>
          <a:p>
            <a:r>
              <a:rPr lang="en-US" dirty="0" smtClean="0"/>
              <a:t>Lake County Common Pleas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Lake County Common Pleas </a:t>
            </a:r>
            <a:r>
              <a:rPr lang="en-US" dirty="0" smtClean="0"/>
              <a:t>Court in Painesville, </a:t>
            </a:r>
            <a:r>
              <a:rPr lang="en-US" dirty="0"/>
              <a:t>General Division, has </a:t>
            </a:r>
            <a:r>
              <a:rPr lang="en-US" b="1" dirty="0"/>
              <a:t>jurisdiction</a:t>
            </a:r>
            <a:r>
              <a:rPr lang="en-US" dirty="0"/>
              <a:t> to hear criminal felony cases where the penalty imposed could be community control (probation) up to life imprisonment, or in some cases, death. 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court hears civil cases with no limit on the amount that can be awarded. In addition, it hears appeals from the decisions of state and local administrative agencies.  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/>
              <a:t>3,300 new cases are filed each year, including 1000 felony cases and 800 foreclosure cases.</a:t>
            </a:r>
            <a:endParaRPr lang="en-US" dirty="0"/>
          </a:p>
        </p:txBody>
      </p:sp>
      <p:sp>
        <p:nvSpPr>
          <p:cNvPr id="4" name="AutoShape 2" descr="https://upload.wikimedia.org/wikipedia/commons/c/c9/Lake_County_Courthous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familysearch.org/learn/wiki/en/images/c/cc/Lake_County,_Ohio_Courthous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thomascoolbailbonding.com/example/Lake-County-Court-Bail-Bon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3" r="21206"/>
          <a:stretch/>
        </p:blipFill>
        <p:spPr bwMode="auto">
          <a:xfrm>
            <a:off x="7086600" y="160336"/>
            <a:ext cx="1564430" cy="15922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Court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www.sconet.state.oh.us/SCO/jurisdiction/structure.pdf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2" descr="https://familysearch.org/learn/wiki/en/images/c/cc/Lake_County,_Ohio_Courthous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federal courts are courts of </a:t>
            </a:r>
            <a:r>
              <a:rPr lang="en-US" b="1" dirty="0"/>
              <a:t>limited jurisdiction </a:t>
            </a:r>
            <a:r>
              <a:rPr lang="en-US" dirty="0"/>
              <a:t>because they may only decide certain types of cases. </a:t>
            </a:r>
            <a:endParaRPr lang="en-US" dirty="0" smtClean="0"/>
          </a:p>
          <a:p>
            <a:r>
              <a:rPr lang="en-US" dirty="0" smtClean="0"/>
              <a:t>Basically</a:t>
            </a:r>
            <a:r>
              <a:rPr lang="en-US" dirty="0"/>
              <a:t>, federal courts hear only two types of cases; those that raise a “federal question,” and those involving “diversity of citizenship.” </a:t>
            </a:r>
            <a:endParaRPr lang="en-US" dirty="0" smtClean="0"/>
          </a:p>
          <a:p>
            <a:r>
              <a:rPr lang="en-US" dirty="0" smtClean="0"/>
              <a:t>Federal </a:t>
            </a:r>
            <a:r>
              <a:rPr lang="en-US" dirty="0"/>
              <a:t>Question </a:t>
            </a:r>
            <a:r>
              <a:rPr lang="en-US" b="1" dirty="0"/>
              <a:t>Jurisdiction</a:t>
            </a:r>
            <a:r>
              <a:rPr lang="en-US" dirty="0"/>
              <a:t>: These cases involve the U.S. Government, the U.S. Constitution or other federal laws. </a:t>
            </a:r>
            <a:endParaRPr lang="en-US" dirty="0" smtClean="0"/>
          </a:p>
          <a:p>
            <a:pPr lvl="1"/>
            <a:r>
              <a:rPr lang="en-US" dirty="0" smtClean="0"/>
              <a:t>Examples include: A </a:t>
            </a:r>
            <a:r>
              <a:rPr lang="en-US" dirty="0"/>
              <a:t>crime that is a violation of federal law, such as bank robbery, drug cases, guns, or kidnapping.  Cases involving interstate commerce or interstate criminal activity.  Civil cases based on federal laws, such as laws prohibiting employment discrimination, or laws regulating securities trading or competition (anti-trust)</a:t>
            </a:r>
          </a:p>
        </p:txBody>
      </p:sp>
    </p:spTree>
    <p:extLst>
      <p:ext uri="{BB962C8B-B14F-4D97-AF65-F5344CB8AC3E}">
        <p14:creationId xmlns:p14="http://schemas.microsoft.com/office/powerpoint/2010/main" val="18234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Question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Federal Question Jurisdiction, continued…. </a:t>
            </a:r>
            <a:endParaRPr lang="en-US" dirty="0" smtClean="0"/>
          </a:p>
          <a:p>
            <a:pPr lvl="1"/>
            <a:r>
              <a:rPr lang="en-US" dirty="0" smtClean="0"/>
              <a:t> </a:t>
            </a:r>
            <a:r>
              <a:rPr lang="en-US" dirty="0"/>
              <a:t>A controversy arising out of the U.S. Constitution or other federal laws, such as a violation of a protection guaranteed by the Bill of Rights.  A case in which the United States is a party, such as Social Security claims or federal tax violations.  A controversy between two states.  A case involving foreign governments such as international trade or foreign treaties.  All bankruptcy, patent, copyright, Native American, and maritime cases. </a:t>
            </a:r>
          </a:p>
        </p:txBody>
      </p:sp>
    </p:spTree>
    <p:extLst>
      <p:ext uri="{BB962C8B-B14F-4D97-AF65-F5344CB8AC3E}">
        <p14:creationId xmlns:p14="http://schemas.microsoft.com/office/powerpoint/2010/main" val="7987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Diversity of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Diversity of Citizenship Jurisdiction: These cases involve disputes between two parties not from the same state or country. </a:t>
            </a:r>
            <a:endParaRPr lang="en-US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include:  Between citizens of two different states.  Between a U.S. citizen and a citizen of another country.  NOTE: The case must involve a claim for at least $75,000 in damages – if not, then it must be filed in state court instead.</a:t>
            </a:r>
          </a:p>
        </p:txBody>
      </p:sp>
    </p:spTree>
    <p:extLst>
      <p:ext uri="{BB962C8B-B14F-4D97-AF65-F5344CB8AC3E}">
        <p14:creationId xmlns:p14="http://schemas.microsoft.com/office/powerpoint/2010/main" val="29463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</TotalTime>
  <Words>831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Intro to Laws  Part 3</vt:lpstr>
      <vt:lpstr>Jurisdiction</vt:lpstr>
      <vt:lpstr>Willoughby Municipal Court</vt:lpstr>
      <vt:lpstr>Lake County Juvenile Court</vt:lpstr>
      <vt:lpstr>Lake County Common Pleas Court</vt:lpstr>
      <vt:lpstr>Ohio Court Structure</vt:lpstr>
      <vt:lpstr>Federal Courts</vt:lpstr>
      <vt:lpstr>Federal Question Jurisdiction</vt:lpstr>
      <vt:lpstr>Federal Diversity of Citizenship</vt:lpstr>
      <vt:lpstr>State Courts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Stasa</dc:creator>
  <cp:lastModifiedBy>Scott Stasa</cp:lastModifiedBy>
  <cp:revision>10</cp:revision>
  <dcterms:created xsi:type="dcterms:W3CDTF">2016-01-24T21:22:49Z</dcterms:created>
  <dcterms:modified xsi:type="dcterms:W3CDTF">2016-01-25T01:19:56Z</dcterms:modified>
</cp:coreProperties>
</file>