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1"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FA619AC-051C-4CEB-AF90-043ED9B3CD29}"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26DAB8A6-1CE7-42F2-96FA-D3FB3800C6F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619AC-051C-4CEB-AF90-043ED9B3CD29}"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AB8A6-1CE7-42F2-96FA-D3FB3800C6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619AC-051C-4CEB-AF90-043ED9B3CD29}"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AB8A6-1CE7-42F2-96FA-D3FB3800C6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FA619AC-051C-4CEB-AF90-043ED9B3CD29}"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AB8A6-1CE7-42F2-96FA-D3FB3800C6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FA619AC-051C-4CEB-AF90-043ED9B3CD29}"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AB8A6-1CE7-42F2-96FA-D3FB3800C6F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A619AC-051C-4CEB-AF90-043ED9B3CD29}"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AB8A6-1CE7-42F2-96FA-D3FB3800C6F0}"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5FA619AC-051C-4CEB-AF90-043ED9B3CD29}" type="datetimeFigureOut">
              <a:rPr lang="en-US" smtClean="0"/>
              <a:t>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AB8A6-1CE7-42F2-96FA-D3FB3800C6F0}"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5FA619AC-051C-4CEB-AF90-043ED9B3CD29}" type="datetimeFigureOut">
              <a:rPr lang="en-US" smtClean="0"/>
              <a:t>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AB8A6-1CE7-42F2-96FA-D3FB3800C6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FA619AC-051C-4CEB-AF90-043ED9B3CD29}" type="datetimeFigureOut">
              <a:rPr lang="en-US" smtClean="0"/>
              <a:t>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AB8A6-1CE7-42F2-96FA-D3FB3800C6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A619AC-051C-4CEB-AF90-043ED9B3CD29}"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AB8A6-1CE7-42F2-96FA-D3FB3800C6F0}"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A619AC-051C-4CEB-AF90-043ED9B3CD29}"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AB8A6-1CE7-42F2-96FA-D3FB3800C6F0}"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5FA619AC-051C-4CEB-AF90-043ED9B3CD29}" type="datetimeFigureOut">
              <a:rPr lang="en-US" smtClean="0"/>
              <a:t>2/7/2016</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26DAB8A6-1CE7-42F2-96FA-D3FB3800C6F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11ZZRrfAg6O7cM&amp;tbnid=vVfdjErKFmY9dM:&amp;ved=0CAUQjRw&amp;url=http://www.cleveland.com/roadrant/index.ssf/2011/10/cleveland_and_brooklyn_a_bit_t.html&amp;ei=W5c3UsDlNqjk2wWf5YGQCg&amp;bvm=bv.52164340,d.aWM&amp;psig=AFQjCNFT7kEoyrcriO_TJCo9Sbgg4jrgVg&amp;ust=1379461335755040" TargetMode="External"/><Relationship Id="rId1" Type="http://schemas.openxmlformats.org/officeDocument/2006/relationships/slideLayout" Target="../slideLayouts/slideLayout2.xml"/><Relationship Id="rId4" Type="http://schemas.openxmlformats.org/officeDocument/2006/relationships/hyperlink" Target="https://www.youtube.com/watch?v=Xzq-x-hytJ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ews-herald.com/general-news/20130830/jc-penney-asks-judge-to-halt-construction-of-new-dicks-sporting-goods-store-in-mento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amp;esrc=s&amp;frm=1&amp;source=images&amp;cd=&amp;cad=rja&amp;docid=Qy5-glaQukDQfM&amp;tbnid=1fdTD5lX1krI5M:&amp;ved=0CAUQjRw&amp;url=http://defendingcontending.com/2012/01/02/a-case-for-the-pre-existence-of-the-son-of-god/&amp;ei=68I3UsW7OoLx2AWv_IDwDw&amp;bvm=bv.52164340,d.aWM&amp;psig=AFQjCNGnSfOySGeiOs2PCIAHm7HaCXdoiA&amp;ust=1379472477097698" TargetMode="External"/><Relationship Id="rId1" Type="http://schemas.openxmlformats.org/officeDocument/2006/relationships/slideLayout" Target="../slideLayouts/slideLayout2.xml"/><Relationship Id="rId4" Type="http://schemas.openxmlformats.org/officeDocument/2006/relationships/hyperlink" Target="http://www.youtube.com/watch?v=gqLuJXixU9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docid=9TBg-kRe98MnVM&amp;tbnid=oABD9P5iHssCXM:&amp;ved=0CAUQjRw&amp;url=http://ishinews.com/expert-witness-workshop/&amp;ei=ysM3UoOzLLTa2wW47IGYDA&amp;bvm=bv.52164340,d.aWM&amp;psig=AFQjCNGsPSZ8EgxYin0zi2siHZDGE0fQQA&amp;ust=1379472652696720" TargetMode="External"/><Relationship Id="rId1" Type="http://schemas.openxmlformats.org/officeDocument/2006/relationships/slideLayout" Target="../slideLayouts/slideLayout2.xml"/><Relationship Id="rId4" Type="http://schemas.openxmlformats.org/officeDocument/2006/relationships/hyperlink" Target="http://www.youtube.com/watch?v=UMA3dhtvEV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38200"/>
            <a:ext cx="6858000" cy="1219200"/>
          </a:xfrm>
        </p:spPr>
        <p:txBody>
          <a:bodyPr>
            <a:normAutofit/>
          </a:bodyPr>
          <a:lstStyle/>
          <a:p>
            <a:pPr algn="ctr"/>
            <a:r>
              <a:rPr lang="en-US" b="1" dirty="0" smtClean="0">
                <a:solidFill>
                  <a:schemeClr val="accent1">
                    <a:lumMod val="60000"/>
                    <a:lumOff val="40000"/>
                  </a:schemeClr>
                </a:solidFill>
              </a:rPr>
              <a:t>Law Procedures</a:t>
            </a:r>
            <a:br>
              <a:rPr lang="en-US" b="1" dirty="0" smtClean="0">
                <a:solidFill>
                  <a:schemeClr val="accent1">
                    <a:lumMod val="60000"/>
                    <a:lumOff val="40000"/>
                  </a:schemeClr>
                </a:solidFill>
              </a:rPr>
            </a:br>
            <a:r>
              <a:rPr lang="en-US" b="1" dirty="0" smtClean="0">
                <a:solidFill>
                  <a:schemeClr val="accent1">
                    <a:lumMod val="60000"/>
                    <a:lumOff val="40000"/>
                  </a:schemeClr>
                </a:solidFill>
              </a:rPr>
              <a:t>Part 2</a:t>
            </a:r>
            <a:endParaRPr lang="en-US" b="1" dirty="0">
              <a:solidFill>
                <a:schemeClr val="accent1">
                  <a:lumMod val="60000"/>
                  <a:lumOff val="40000"/>
                </a:schemeClr>
              </a:solidFill>
            </a:endParaRPr>
          </a:p>
        </p:txBody>
      </p:sp>
      <p:sp>
        <p:nvSpPr>
          <p:cNvPr id="3" name="Subtitle 2"/>
          <p:cNvSpPr>
            <a:spLocks noGrp="1"/>
          </p:cNvSpPr>
          <p:nvPr>
            <p:ph type="subTitle" idx="1"/>
          </p:nvPr>
        </p:nvSpPr>
        <p:spPr>
          <a:xfrm>
            <a:off x="76200" y="6324600"/>
            <a:ext cx="3886200" cy="380999"/>
          </a:xfrm>
        </p:spPr>
        <p:txBody>
          <a:bodyPr>
            <a:normAutofit lnSpcReduction="10000"/>
          </a:bodyPr>
          <a:lstStyle/>
          <a:p>
            <a:r>
              <a:rPr lang="en-US" dirty="0" smtClean="0">
                <a:solidFill>
                  <a:schemeClr val="bg2"/>
                </a:solidFill>
              </a:rPr>
              <a:t>Mr. </a:t>
            </a:r>
            <a:r>
              <a:rPr lang="en-US" dirty="0" err="1" smtClean="0">
                <a:solidFill>
                  <a:schemeClr val="bg2"/>
                </a:solidFill>
              </a:rPr>
              <a:t>Stasa</a:t>
            </a:r>
            <a:r>
              <a:rPr lang="en-US" dirty="0" smtClean="0">
                <a:solidFill>
                  <a:schemeClr val="bg2"/>
                </a:solidFill>
              </a:rPr>
              <a:t> – WE City Schools © </a:t>
            </a:r>
            <a:endParaRPr lang="en-US" dirty="0">
              <a:solidFill>
                <a:schemeClr val="bg2"/>
              </a:solidFill>
            </a:endParaRPr>
          </a:p>
        </p:txBody>
      </p:sp>
      <p:sp>
        <p:nvSpPr>
          <p:cNvPr id="4" name="AutoShape 2" descr="https://i.ytimg.com/vi/ycTjn7N4MS0/maxresdefault.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i.ytimg.com/vi/ycTjn7N4MS0/maxresdefault.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351" y="2154315"/>
            <a:ext cx="5562600" cy="2886349"/>
          </a:xfrm>
          <a:prstGeom prst="rect">
            <a:avLst/>
          </a:prstGeom>
          <a:noFill/>
          <a:ln w="9525">
            <a:solidFill>
              <a:schemeClr val="accent2">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40469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63" y="228600"/>
            <a:ext cx="8183563" cy="777875"/>
          </a:xfrm>
        </p:spPr>
        <p:txBody>
          <a:bodyPr/>
          <a:lstStyle/>
          <a:p>
            <a:pPr eaLnBrk="1" fontAlgn="auto" hangingPunct="1">
              <a:spcAft>
                <a:spcPts val="0"/>
              </a:spcAft>
              <a:defRPr/>
            </a:pPr>
            <a:r>
              <a:rPr lang="en-US" b="1" dirty="0" smtClean="0">
                <a:solidFill>
                  <a:schemeClr val="accent1">
                    <a:tint val="88000"/>
                    <a:satMod val="150000"/>
                  </a:schemeClr>
                </a:solidFill>
              </a:rPr>
              <a:t>Vocabulary</a:t>
            </a:r>
            <a:endParaRPr lang="en-US" b="1" dirty="0">
              <a:solidFill>
                <a:schemeClr val="accent1">
                  <a:tint val="88000"/>
                  <a:satMod val="150000"/>
                </a:schemeClr>
              </a:solidFill>
            </a:endParaRPr>
          </a:p>
        </p:txBody>
      </p:sp>
      <p:sp>
        <p:nvSpPr>
          <p:cNvPr id="11267" name="Content Placeholder 2"/>
          <p:cNvSpPr>
            <a:spLocks noGrp="1"/>
          </p:cNvSpPr>
          <p:nvPr>
            <p:ph idx="1"/>
          </p:nvPr>
        </p:nvSpPr>
        <p:spPr>
          <a:xfrm>
            <a:off x="235009" y="1066800"/>
            <a:ext cx="8412163" cy="4340225"/>
          </a:xfrm>
        </p:spPr>
        <p:txBody>
          <a:bodyPr>
            <a:normAutofit fontScale="92500"/>
          </a:bodyPr>
          <a:lstStyle/>
          <a:p>
            <a:pPr eaLnBrk="1" hangingPunct="1"/>
            <a:r>
              <a:rPr lang="en-US" altLang="en-US" sz="2800" b="1" u="sng" dirty="0" smtClean="0"/>
              <a:t>Jurisdiction</a:t>
            </a:r>
            <a:r>
              <a:rPr lang="en-US" altLang="en-US" sz="2800" dirty="0" smtClean="0"/>
              <a:t>:  gives the power to decide a case</a:t>
            </a:r>
          </a:p>
          <a:p>
            <a:pPr marL="68580" indent="0" eaLnBrk="1" hangingPunct="1">
              <a:buNone/>
            </a:pPr>
            <a:endParaRPr lang="en-US" altLang="en-US" sz="2800" dirty="0" smtClean="0"/>
          </a:p>
          <a:p>
            <a:pPr marL="68580" indent="0" eaLnBrk="1" hangingPunct="1">
              <a:buNone/>
            </a:pPr>
            <a:endParaRPr lang="en-US" altLang="en-US" sz="2800" dirty="0" smtClean="0"/>
          </a:p>
          <a:p>
            <a:pPr eaLnBrk="1" hangingPunct="1"/>
            <a:r>
              <a:rPr lang="en-US" altLang="en-US" sz="2800" b="1" u="sng" dirty="0" smtClean="0"/>
              <a:t>Precedent</a:t>
            </a:r>
            <a:r>
              <a:rPr lang="en-US" altLang="en-US" sz="2800" dirty="0" smtClean="0"/>
              <a:t> is when courts use prior cases as a guide for deciding similar cases.  Precedent provides consistency</a:t>
            </a:r>
          </a:p>
          <a:p>
            <a:pPr eaLnBrk="1" hangingPunct="1"/>
            <a:r>
              <a:rPr lang="en-US" altLang="en-US" sz="2800" b="1" u="sng" dirty="0" smtClean="0"/>
              <a:t>Stare </a:t>
            </a:r>
            <a:r>
              <a:rPr lang="en-US" altLang="en-US" sz="2800" b="1" u="sng" dirty="0" err="1"/>
              <a:t>d</a:t>
            </a:r>
            <a:r>
              <a:rPr lang="en-US" altLang="en-US" sz="2800" b="1" u="sng" dirty="0" err="1" smtClean="0"/>
              <a:t>ecisis</a:t>
            </a:r>
            <a:r>
              <a:rPr lang="en-US" altLang="en-US" sz="2800" b="1" u="sng" dirty="0" smtClean="0"/>
              <a:t> </a:t>
            </a:r>
            <a:r>
              <a:rPr lang="en-US" altLang="en-US" sz="2800" dirty="0" smtClean="0"/>
              <a:t>means to “let the</a:t>
            </a:r>
          </a:p>
          <a:p>
            <a:pPr marL="68580" indent="0" eaLnBrk="1" hangingPunct="1">
              <a:buNone/>
            </a:pPr>
            <a:r>
              <a:rPr lang="en-US" altLang="en-US" sz="2800" dirty="0"/>
              <a:t> </a:t>
            </a:r>
            <a:r>
              <a:rPr lang="en-US" altLang="en-US" sz="2800" dirty="0" smtClean="0"/>
              <a:t>  decision stand.”  Lower courts must</a:t>
            </a:r>
          </a:p>
          <a:p>
            <a:pPr marL="68580" indent="0" eaLnBrk="1" hangingPunct="1">
              <a:buNone/>
            </a:pPr>
            <a:r>
              <a:rPr lang="en-US" altLang="en-US" sz="2800" dirty="0"/>
              <a:t> </a:t>
            </a:r>
            <a:r>
              <a:rPr lang="en-US" altLang="en-US" sz="2800" dirty="0" smtClean="0"/>
              <a:t>  follow existing law in deciding</a:t>
            </a:r>
          </a:p>
          <a:p>
            <a:pPr marL="68580" indent="0" eaLnBrk="1" hangingPunct="1">
              <a:buNone/>
            </a:pPr>
            <a:r>
              <a:rPr lang="en-US" altLang="en-US" sz="2800" dirty="0"/>
              <a:t> </a:t>
            </a:r>
            <a:r>
              <a:rPr lang="en-US" altLang="en-US" sz="2800" dirty="0" smtClean="0"/>
              <a:t>  any similar case.</a:t>
            </a:r>
          </a:p>
          <a:p>
            <a:pPr eaLnBrk="1" hangingPunct="1">
              <a:buFont typeface="Wingdings 2" pitchFamily="18" charset="2"/>
              <a:buNone/>
            </a:pPr>
            <a:endParaRPr lang="en-US" altLang="en-US" sz="2800" dirty="0" smtClean="0"/>
          </a:p>
          <a:p>
            <a:pPr eaLnBrk="1" hangingPunct="1"/>
            <a:endParaRPr lang="en-US" altLang="en-US" sz="2800" dirty="0" smtClean="0"/>
          </a:p>
        </p:txBody>
      </p:sp>
      <p:pic>
        <p:nvPicPr>
          <p:cNvPr id="3074" name="Picture 2" descr="http://media.cleveland.com/roadrant_impact/photo/road-rant-cleveland-brooklyn-i-71-3d22a4e0aa808e1d.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129" t="13050" r="14491" b="14594"/>
          <a:stretch/>
        </p:blipFill>
        <p:spPr bwMode="auto">
          <a:xfrm>
            <a:off x="5715000" y="3851917"/>
            <a:ext cx="3200400" cy="2829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81400" y="4876800"/>
            <a:ext cx="1828800" cy="923330"/>
          </a:xfrm>
          <a:prstGeom prst="rect">
            <a:avLst/>
          </a:prstGeom>
          <a:solidFill>
            <a:schemeClr val="accent2">
              <a:lumMod val="60000"/>
              <a:lumOff val="40000"/>
              <a:alpha val="37000"/>
            </a:schemeClr>
          </a:solidFill>
          <a:ln>
            <a:solidFill>
              <a:schemeClr val="tx1"/>
            </a:solidFill>
          </a:ln>
        </p:spPr>
        <p:txBody>
          <a:bodyPr wrap="square" rtlCol="0">
            <a:spAutoFit/>
          </a:bodyPr>
          <a:lstStyle/>
          <a:p>
            <a:r>
              <a:rPr lang="en-US" dirty="0" smtClean="0"/>
              <a:t>Where is precedent used at North?</a:t>
            </a:r>
            <a:endParaRPr lang="en-US" dirty="0"/>
          </a:p>
        </p:txBody>
      </p:sp>
      <p:sp>
        <p:nvSpPr>
          <p:cNvPr id="6" name="Rectangle 5"/>
          <p:cNvSpPr/>
          <p:nvPr/>
        </p:nvSpPr>
        <p:spPr>
          <a:xfrm>
            <a:off x="220462" y="5999360"/>
            <a:ext cx="5189738" cy="369332"/>
          </a:xfrm>
          <a:prstGeom prst="rect">
            <a:avLst/>
          </a:prstGeom>
        </p:spPr>
        <p:txBody>
          <a:bodyPr wrap="square">
            <a:spAutoFit/>
          </a:bodyPr>
          <a:lstStyle/>
          <a:p>
            <a:r>
              <a:rPr lang="en-US" dirty="0">
                <a:hlinkClick r:id="rId4"/>
              </a:rPr>
              <a:t>https://</a:t>
            </a:r>
            <a:r>
              <a:rPr lang="en-US" dirty="0" smtClean="0">
                <a:hlinkClick r:id="rId4"/>
              </a:rPr>
              <a:t>www.youtube.com/watch?v=Xzq-x-hytJY</a:t>
            </a:r>
            <a:r>
              <a:rPr lang="en-US" dirty="0" smtClean="0"/>
              <a:t> </a:t>
            </a:r>
            <a:endParaRPr lang="en-US" dirty="0"/>
          </a:p>
        </p:txBody>
      </p:sp>
    </p:spTree>
    <p:extLst>
      <p:ext uri="{BB962C8B-B14F-4D97-AF65-F5344CB8AC3E}">
        <p14:creationId xmlns:p14="http://schemas.microsoft.com/office/powerpoint/2010/main" val="2223051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83563" cy="777875"/>
          </a:xfrm>
        </p:spPr>
        <p:txBody>
          <a:bodyPr/>
          <a:lstStyle/>
          <a:p>
            <a:pPr eaLnBrk="1" fontAlgn="auto" hangingPunct="1">
              <a:spcAft>
                <a:spcPts val="0"/>
              </a:spcAft>
              <a:defRPr/>
            </a:pPr>
            <a:r>
              <a:rPr lang="en-US" b="1" dirty="0" smtClean="0">
                <a:solidFill>
                  <a:schemeClr val="accent1">
                    <a:tint val="88000"/>
                    <a:satMod val="150000"/>
                  </a:schemeClr>
                </a:solidFill>
              </a:rPr>
              <a:t>Injunction</a:t>
            </a:r>
            <a:endParaRPr lang="en-US" b="1" dirty="0">
              <a:solidFill>
                <a:schemeClr val="accent1">
                  <a:tint val="88000"/>
                  <a:satMod val="150000"/>
                </a:schemeClr>
              </a:solidFill>
            </a:endParaRPr>
          </a:p>
        </p:txBody>
      </p:sp>
      <p:sp>
        <p:nvSpPr>
          <p:cNvPr id="12291" name="Content Placeholder 2"/>
          <p:cNvSpPr>
            <a:spLocks noGrp="1"/>
          </p:cNvSpPr>
          <p:nvPr>
            <p:ph idx="1"/>
          </p:nvPr>
        </p:nvSpPr>
        <p:spPr>
          <a:xfrm>
            <a:off x="457200" y="1295400"/>
            <a:ext cx="8183563" cy="4187825"/>
          </a:xfrm>
        </p:spPr>
        <p:txBody>
          <a:bodyPr>
            <a:normAutofit/>
          </a:bodyPr>
          <a:lstStyle/>
          <a:p>
            <a:pPr eaLnBrk="1" hangingPunct="1"/>
            <a:r>
              <a:rPr lang="en-US" altLang="en-US" sz="2500" dirty="0" smtClean="0"/>
              <a:t>An </a:t>
            </a:r>
            <a:r>
              <a:rPr lang="en-US" altLang="en-US" sz="2500" b="1" u="sng" dirty="0" smtClean="0"/>
              <a:t>injunction</a:t>
            </a:r>
            <a:r>
              <a:rPr lang="en-US" altLang="en-US" sz="2500" dirty="0" smtClean="0"/>
              <a:t> is a court order (temporary or permanent) requiring a person or corporation to stop doing something</a:t>
            </a:r>
          </a:p>
          <a:p>
            <a:pPr eaLnBrk="1" hangingPunct="1"/>
            <a:r>
              <a:rPr lang="en-US" altLang="en-US" sz="2500" dirty="0" smtClean="0"/>
              <a:t>An example of an injunction is a restraining order</a:t>
            </a:r>
          </a:p>
        </p:txBody>
      </p:sp>
      <p:sp>
        <p:nvSpPr>
          <p:cNvPr id="3" name="Rectangle 2"/>
          <p:cNvSpPr/>
          <p:nvPr/>
        </p:nvSpPr>
        <p:spPr>
          <a:xfrm>
            <a:off x="152400" y="3048000"/>
            <a:ext cx="2971800" cy="2031325"/>
          </a:xfrm>
          <a:prstGeom prst="rect">
            <a:avLst/>
          </a:prstGeom>
        </p:spPr>
        <p:txBody>
          <a:bodyPr wrap="square">
            <a:spAutoFit/>
          </a:bodyPr>
          <a:lstStyle/>
          <a:p>
            <a:r>
              <a:rPr lang="en-US" dirty="0" smtClean="0">
                <a:hlinkClick r:id="rId2"/>
              </a:rPr>
              <a:t>http://www.news-herald.com/general-news/20130830/jc-penney-asks-judge-to-halt-construction-of-new-dicks-sporting-goods-store-in-mentor</a:t>
            </a:r>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685" y="2895600"/>
            <a:ext cx="5123303" cy="375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424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What’s Your Verdict? The labor strike is in its fifth bitter week. The strikers are tense and angry. The workers who remain on the job are both angry and fearful about the situation. For several days nearly a thousand picketers gather at the company’s main gate. They are chanting slogans and jeering those who enter the plant. The crowd begins to throw rocks at the workers who cross the picket line. Then a company truck is set on fire and destroyed. </a:t>
            </a:r>
            <a:endParaRPr lang="en-US" dirty="0" smtClean="0"/>
          </a:p>
          <a:p>
            <a:r>
              <a:rPr lang="en-US" dirty="0" smtClean="0"/>
              <a:t>What </a:t>
            </a:r>
            <a:r>
              <a:rPr lang="en-US" dirty="0"/>
              <a:t>powers do the courts have that would be useful in this situation? -injunction or awards of money for loss of truck Injunction </a:t>
            </a:r>
          </a:p>
          <a:p>
            <a:r>
              <a:rPr lang="en-US" dirty="0" smtClean="0"/>
              <a:t>An </a:t>
            </a:r>
            <a:r>
              <a:rPr lang="en-US" dirty="0"/>
              <a:t>order that restrains a person from beginning or continuing an action threatening or invading the legal right of another. • An order to cease &amp; desist Create a list of MODERN DAY references in which an injunction is important</a:t>
            </a:r>
          </a:p>
        </p:txBody>
      </p:sp>
    </p:spTree>
    <p:extLst>
      <p:ext uri="{BB962C8B-B14F-4D97-AF65-F5344CB8AC3E}">
        <p14:creationId xmlns:p14="http://schemas.microsoft.com/office/powerpoint/2010/main" val="3744041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rPr>
              <a:t>In  the court room</a:t>
            </a:r>
            <a:endParaRPr lang="en-US" b="1" dirty="0">
              <a:solidFill>
                <a:schemeClr val="accent1">
                  <a:lumMod val="60000"/>
                  <a:lumOff val="40000"/>
                </a:schemeClr>
              </a:solidFill>
            </a:endParaRPr>
          </a:p>
        </p:txBody>
      </p:sp>
      <p:sp>
        <p:nvSpPr>
          <p:cNvPr id="3" name="Content Placeholder 2"/>
          <p:cNvSpPr>
            <a:spLocks noGrp="1"/>
          </p:cNvSpPr>
          <p:nvPr>
            <p:ph idx="1"/>
          </p:nvPr>
        </p:nvSpPr>
        <p:spPr>
          <a:xfrm>
            <a:off x="685800" y="1447800"/>
            <a:ext cx="7772400" cy="3733800"/>
          </a:xfrm>
        </p:spPr>
        <p:txBody>
          <a:bodyPr>
            <a:noAutofit/>
          </a:bodyPr>
          <a:lstStyle/>
          <a:p>
            <a:r>
              <a:rPr lang="en-US" sz="2400" b="1" u="sng" dirty="0" smtClean="0"/>
              <a:t>Evidence</a:t>
            </a:r>
            <a:r>
              <a:rPr lang="en-US" sz="2400" dirty="0" smtClean="0"/>
              <a:t> includes anything that the judge allows to be presented to the jury to help prove or disprove facts.</a:t>
            </a:r>
          </a:p>
          <a:p>
            <a:r>
              <a:rPr lang="en-US" sz="2400" dirty="0" smtClean="0"/>
              <a:t>Evidence may consist of:</a:t>
            </a:r>
          </a:p>
          <a:p>
            <a:pPr lvl="1"/>
            <a:r>
              <a:rPr lang="en-US" sz="2400" dirty="0" smtClean="0"/>
              <a:t>Written documents</a:t>
            </a:r>
          </a:p>
          <a:p>
            <a:pPr lvl="1"/>
            <a:r>
              <a:rPr lang="en-US" sz="2400" dirty="0" smtClean="0"/>
              <a:t>Records</a:t>
            </a:r>
          </a:p>
          <a:p>
            <a:pPr lvl="1"/>
            <a:r>
              <a:rPr lang="en-US" sz="2400" dirty="0" smtClean="0"/>
              <a:t>Charts</a:t>
            </a:r>
          </a:p>
          <a:p>
            <a:pPr lvl="1"/>
            <a:r>
              <a:rPr lang="en-US" sz="2400" dirty="0" smtClean="0"/>
              <a:t>Weapons</a:t>
            </a:r>
          </a:p>
          <a:p>
            <a:pPr lvl="1"/>
            <a:r>
              <a:rPr lang="en-US" sz="2400" dirty="0" smtClean="0"/>
              <a:t>Photographs</a:t>
            </a:r>
          </a:p>
          <a:p>
            <a:pPr lvl="1"/>
            <a:r>
              <a:rPr lang="en-US" sz="2400" dirty="0" smtClean="0"/>
              <a:t>Other objects</a:t>
            </a:r>
            <a:endParaRPr lang="en-US" sz="2400" dirty="0"/>
          </a:p>
        </p:txBody>
      </p:sp>
      <p:pic>
        <p:nvPicPr>
          <p:cNvPr id="4100" name="Picture 4" descr="http://defendingcontending.files.wordpress.com/2011/12/evidence-ba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95879"/>
            <a:ext cx="4495800" cy="36715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6267450"/>
            <a:ext cx="5334000" cy="369332"/>
          </a:xfrm>
          <a:prstGeom prst="rect">
            <a:avLst/>
          </a:prstGeom>
        </p:spPr>
        <p:txBody>
          <a:bodyPr wrap="square">
            <a:spAutoFit/>
          </a:bodyPr>
          <a:lstStyle/>
          <a:p>
            <a:r>
              <a:rPr lang="en-US" dirty="0" smtClean="0">
                <a:hlinkClick r:id="rId4"/>
              </a:rPr>
              <a:t>http://www.youtube.com/watch?v=gqLuJXixU9c</a:t>
            </a:r>
            <a:r>
              <a:rPr lang="en-US" dirty="0" smtClean="0"/>
              <a:t> </a:t>
            </a:r>
            <a:endParaRPr lang="en-US" dirty="0"/>
          </a:p>
        </p:txBody>
      </p:sp>
    </p:spTree>
    <p:extLst>
      <p:ext uri="{BB962C8B-B14F-4D97-AF65-F5344CB8AC3E}">
        <p14:creationId xmlns:p14="http://schemas.microsoft.com/office/powerpoint/2010/main" val="4229175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60000"/>
                    <a:lumOff val="40000"/>
                  </a:schemeClr>
                </a:solidFill>
              </a:rPr>
              <a:t>Forms of evidence</a:t>
            </a:r>
          </a:p>
        </p:txBody>
      </p:sp>
      <p:sp>
        <p:nvSpPr>
          <p:cNvPr id="3" name="Content Placeholder 2"/>
          <p:cNvSpPr>
            <a:spLocks noGrp="1"/>
          </p:cNvSpPr>
          <p:nvPr>
            <p:ph idx="1"/>
          </p:nvPr>
        </p:nvSpPr>
        <p:spPr/>
        <p:txBody>
          <a:bodyPr>
            <a:normAutofit/>
          </a:bodyPr>
          <a:lstStyle/>
          <a:p>
            <a:r>
              <a:rPr lang="en-US" sz="2400" b="1" u="sng" dirty="0" smtClean="0"/>
              <a:t>Testimony</a:t>
            </a:r>
            <a:r>
              <a:rPr lang="en-US" sz="2400" dirty="0" smtClean="0"/>
              <a:t> consists of statements made by witnesses that are sworn under oath.</a:t>
            </a:r>
          </a:p>
          <a:p>
            <a:r>
              <a:rPr lang="en-US" sz="2400" dirty="0" smtClean="0"/>
              <a:t>A </a:t>
            </a:r>
            <a:r>
              <a:rPr lang="en-US" sz="2400" b="1" u="sng" dirty="0" smtClean="0"/>
              <a:t>witness</a:t>
            </a:r>
            <a:r>
              <a:rPr lang="en-US" sz="2400" dirty="0" smtClean="0"/>
              <a:t> is someone who has first-hand knowledge of facts (never hearsay)  </a:t>
            </a:r>
          </a:p>
          <a:p>
            <a:r>
              <a:rPr lang="en-US" sz="2400" dirty="0" smtClean="0"/>
              <a:t>Sometimes an expert witness can give an opinion on scientific facts who was not at the scene of the crime.</a:t>
            </a:r>
            <a:endParaRPr lang="en-US" sz="2400" dirty="0"/>
          </a:p>
        </p:txBody>
      </p:sp>
      <p:pic>
        <p:nvPicPr>
          <p:cNvPr id="5122" name="Picture 2" descr="http://ishinews.com/wp-content/uploads/2013/07/witnes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267200"/>
            <a:ext cx="2819400" cy="22907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495800"/>
            <a:ext cx="5410200" cy="369332"/>
          </a:xfrm>
          <a:prstGeom prst="rect">
            <a:avLst/>
          </a:prstGeom>
        </p:spPr>
        <p:txBody>
          <a:bodyPr wrap="square">
            <a:spAutoFit/>
          </a:bodyPr>
          <a:lstStyle/>
          <a:p>
            <a:r>
              <a:rPr lang="en-US" dirty="0" smtClean="0">
                <a:hlinkClick r:id="rId4"/>
              </a:rPr>
              <a:t>http://www.youtube.com/watch?v=UMA3dhtvEV0</a:t>
            </a:r>
            <a:r>
              <a:rPr lang="en-US" dirty="0" smtClean="0"/>
              <a:t> </a:t>
            </a:r>
            <a:endParaRPr lang="en-US" dirty="0"/>
          </a:p>
        </p:txBody>
      </p:sp>
    </p:spTree>
    <p:extLst>
      <p:ext uri="{BB962C8B-B14F-4D97-AF65-F5344CB8AC3E}">
        <p14:creationId xmlns:p14="http://schemas.microsoft.com/office/powerpoint/2010/main" val="1402345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emplate>
  <TotalTime>434</TotalTime>
  <Words>355</Words>
  <Application>Microsoft Office PowerPoint</Application>
  <PresentationFormat>On-screen Show (4:3)</PresentationFormat>
  <Paragraphs>35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Urban Pop</vt:lpstr>
      <vt:lpstr>Law Procedures Part 2</vt:lpstr>
      <vt:lpstr>Vocabulary</vt:lpstr>
      <vt:lpstr>Injunction</vt:lpstr>
      <vt:lpstr>PowerPoint Presentation</vt:lpstr>
      <vt:lpstr>In  the court room</vt:lpstr>
      <vt:lpstr>Forms of evidence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Procedures Part 2</dc:title>
  <dc:creator>Scott Stasa</dc:creator>
  <cp:lastModifiedBy>Scott Stasa</cp:lastModifiedBy>
  <cp:revision>13</cp:revision>
  <dcterms:created xsi:type="dcterms:W3CDTF">2013-09-16T23:37:01Z</dcterms:created>
  <dcterms:modified xsi:type="dcterms:W3CDTF">2016-02-08T00:54:25Z</dcterms:modified>
</cp:coreProperties>
</file>