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3" r:id="rId3"/>
    <p:sldId id="281" r:id="rId4"/>
    <p:sldId id="279" r:id="rId5"/>
    <p:sldId id="280" r:id="rId6"/>
    <p:sldId id="290" r:id="rId7"/>
    <p:sldId id="277" r:id="rId8"/>
    <p:sldId id="260" r:id="rId9"/>
    <p:sldId id="261" r:id="rId10"/>
    <p:sldId id="288" r:id="rId11"/>
    <p:sldId id="289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90929"/>
  </p:normalViewPr>
  <p:slideViewPr>
    <p:cSldViewPr>
      <p:cViewPr varScale="1">
        <p:scale>
          <a:sx n="113" d="100"/>
          <a:sy n="113" d="100"/>
        </p:scale>
        <p:origin x="-1542" y="-108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LESSON 1-2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9D2267C-FA13-4116-9314-2DBDF3F89D79}" type="datetime1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07DA843-C99A-40CF-946D-E860D659E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LESSON 1-2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D2CF063-377B-4ED8-BC82-9DD161F628C3}" type="datetime1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2164B55-2381-4AA0-B5F9-17F9CA18C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68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LESSON 1-2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CBE786-73E7-4D20-A967-8B2F99F9232B}" type="datetime1">
              <a:rPr lang="en-US" smtClean="0">
                <a:latin typeface="Times New Roman" pitchFamily="18" charset="0"/>
              </a:rPr>
              <a:pPr/>
              <a:t>9/1/2015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3E41A-2606-4616-926B-FC19E82F687E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402388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pic>
        <p:nvPicPr>
          <p:cNvPr id="8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2"/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46125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600200"/>
            <a:ext cx="6319838" cy="403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5D9C-ED2F-48AD-A19F-40FC091EC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056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328A-4DCB-45E4-9516-29D6E526C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F6A09-C9C3-4446-B708-169AC58D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2254-FB3C-4175-8EC1-E8BD86DA4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8B11-A91B-4579-9D2A-768B6EE3C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B5AD-9A14-4E41-92CD-4CB1E21DE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871C-093B-4F35-A8AC-7E319736F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3B94-E7B6-4302-B026-3408F5C3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45D0-D844-450C-8210-AFF6BD1CC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9B62-CBC6-4888-A2FC-644DEFE2A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466013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-1588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57AFBB4D-76CC-4B77-BF9F-07435E34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489700"/>
            <a:ext cx="2741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LESSON  1-2</a:t>
            </a:r>
          </a:p>
        </p:txBody>
      </p:sp>
      <p:pic>
        <p:nvPicPr>
          <p:cNvPr id="1033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13"/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LESSON 1-2</a:t>
            </a: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4267200" cy="2667000"/>
          </a:xfrm>
        </p:spPr>
        <p:txBody>
          <a:bodyPr/>
          <a:lstStyle/>
          <a:p>
            <a:pPr eaLnBrk="1" hangingPunct="1"/>
            <a:r>
              <a:rPr lang="en-US" smtClean="0"/>
              <a:t>How Business Activities Change the Accounting Equation</a:t>
            </a:r>
          </a:p>
        </p:txBody>
      </p:sp>
      <p:pic>
        <p:nvPicPr>
          <p:cNvPr id="15363" name="Picture 9" descr="http://www.abacusconsultancy.co.uk/Artwork/Accounta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62200"/>
            <a:ext cx="3352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1-2 Work Together (WT)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86E22-7CD4-42E5-AD68-715AD0A750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1-2</a:t>
            </a:r>
            <a:endParaRPr lang="en-US"/>
          </a:p>
        </p:txBody>
      </p:sp>
      <p:pic>
        <p:nvPicPr>
          <p:cNvPr id="30724" name="Picture 2" descr="C:\Users\Scott Stasa\Documents\1-2 WT001.jpg"/>
          <p:cNvPicPr>
            <a:picLocks noChangeAspect="1" noChangeArrowheads="1"/>
          </p:cNvPicPr>
          <p:nvPr/>
        </p:nvPicPr>
        <p:blipFill rotWithShape="1">
          <a:blip r:embed="rId2"/>
          <a:srcRect t="12054"/>
          <a:stretch/>
        </p:blipFill>
        <p:spPr bwMode="auto">
          <a:xfrm>
            <a:off x="168275" y="2108200"/>
            <a:ext cx="87598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438400" y="3505200"/>
            <a:ext cx="571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438400" y="4038600"/>
            <a:ext cx="571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438400" y="4572000"/>
            <a:ext cx="571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438400" y="51054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  <p:bldP spid="307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F3ED9-7AC7-4EA4-B151-953320B4A3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1-2</a:t>
            </a:r>
            <a:endParaRPr lang="en-US"/>
          </a:p>
        </p:txBody>
      </p:sp>
      <p:pic>
        <p:nvPicPr>
          <p:cNvPr id="31747" name="Picture 2" descr="C:\Users\Scott Stasa\Documents\1-2 APPL001.jpg"/>
          <p:cNvPicPr>
            <a:picLocks noChangeAspect="1" noChangeArrowheads="1"/>
          </p:cNvPicPr>
          <p:nvPr/>
        </p:nvPicPr>
        <p:blipFill rotWithShape="1">
          <a:blip r:embed="rId2"/>
          <a:srcRect l="3838" t="9254" r="13727" b="2876"/>
          <a:stretch/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371600" y="2743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81400" y="2751364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71600" y="3013982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81400" y="3013982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3060246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14600" y="3227614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3295651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82486" y="3540580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14600" y="3540580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90257" y="3514726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61164" y="3540580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01000" y="3555547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14600" y="3777344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53200" y="3769179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4012747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03714" y="4029076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27664" y="40440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07428" y="40440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53200" y="40440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028214" y="4038601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371600" y="4274004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07428" y="4249512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82486" y="45012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514600" y="45012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627664" y="45012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53200" y="45012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028214" y="4501243"/>
            <a:ext cx="685800" cy="2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50472" y="4800600"/>
            <a:ext cx="7941128" cy="16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8908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chemeClr val="accent1"/>
                </a:solidFill>
              </a:rPr>
              <a:t>Assets</a:t>
            </a:r>
            <a:r>
              <a:rPr lang="en-US" dirty="0">
                <a:solidFill>
                  <a:schemeClr val="accent1"/>
                </a:solidFill>
              </a:rPr>
              <a:t> are anything of value (tangible) that are owned.  </a:t>
            </a: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An amount owed by a business is a </a:t>
            </a:r>
            <a:r>
              <a:rPr lang="en-US" b="1" u="sng" dirty="0" smtClean="0">
                <a:solidFill>
                  <a:schemeClr val="accent1"/>
                </a:solidFill>
              </a:rPr>
              <a:t>liability</a:t>
            </a:r>
          </a:p>
          <a:p>
            <a:pPr marL="342900" lvl="1" indent="-342900">
              <a:defRPr/>
            </a:pPr>
            <a:r>
              <a:rPr lang="en-US" sz="2400" dirty="0">
                <a:solidFill>
                  <a:schemeClr val="accent1"/>
                </a:solidFill>
                <a:ea typeface="+mn-ea"/>
                <a:cs typeface="+mn-cs"/>
              </a:rPr>
              <a:t>The owner’s financial rights to the assets (money) of the business is </a:t>
            </a:r>
            <a:r>
              <a:rPr lang="en-US" sz="2400" b="1" u="sng" dirty="0">
                <a:solidFill>
                  <a:schemeClr val="accent1"/>
                </a:solidFill>
                <a:ea typeface="+mn-ea"/>
                <a:cs typeface="+mn-cs"/>
              </a:rPr>
              <a:t>owner’s equity</a:t>
            </a:r>
            <a:r>
              <a:rPr lang="en-US" sz="2400" dirty="0" smtClean="0">
                <a:solidFill>
                  <a:schemeClr val="accent1"/>
                </a:solidFill>
                <a:ea typeface="+mn-ea"/>
                <a:cs typeface="+mn-cs"/>
              </a:rPr>
              <a:t>.</a:t>
            </a:r>
          </a:p>
          <a:p>
            <a:pPr marL="342900" lvl="1" indent="-342900">
              <a:defRPr/>
            </a:pPr>
            <a:r>
              <a:rPr lang="en-US" sz="2400" dirty="0" smtClean="0">
                <a:solidFill>
                  <a:schemeClr val="accent1"/>
                </a:solidFill>
                <a:ea typeface="+mn-ea"/>
                <a:cs typeface="+mn-cs"/>
              </a:rPr>
              <a:t>Accounting equation:</a:t>
            </a:r>
          </a:p>
          <a:p>
            <a:pPr marL="342900" lvl="1" indent="-342900">
              <a:defRPr/>
            </a:pPr>
            <a:endParaRPr lang="en-US" sz="24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342900" lvl="1" indent="-342900">
              <a:defRPr/>
            </a:pPr>
            <a:endParaRPr lang="en-US" sz="2400" dirty="0" smtClean="0">
              <a:solidFill>
                <a:schemeClr val="accent1"/>
              </a:solidFill>
              <a:ea typeface="+mn-ea"/>
              <a:cs typeface="+mn-cs"/>
            </a:endParaRPr>
          </a:p>
          <a:p>
            <a:pPr marL="342900" lvl="1" indent="-342900">
              <a:defRPr/>
            </a:pPr>
            <a:endParaRPr lang="en-US" sz="24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342900" lvl="1" indent="-342900">
              <a:defRPr/>
            </a:pPr>
            <a:endParaRPr lang="en-US" sz="2400" dirty="0" smtClean="0">
              <a:solidFill>
                <a:schemeClr val="accent1"/>
              </a:solidFill>
              <a:ea typeface="+mn-ea"/>
              <a:cs typeface="+mn-cs"/>
            </a:endParaRPr>
          </a:p>
          <a:p>
            <a:pPr marL="342900" lvl="1" indent="-342900">
              <a:defRPr/>
            </a:pPr>
            <a:r>
              <a:rPr lang="en-US" sz="2400" dirty="0" smtClean="0">
                <a:solidFill>
                  <a:schemeClr val="accent1"/>
                </a:solidFill>
                <a:ea typeface="+mn-ea"/>
                <a:cs typeface="+mn-cs"/>
              </a:rPr>
              <a:t>The left side must </a:t>
            </a:r>
            <a:r>
              <a:rPr lang="en-US" sz="2400" b="1" i="1" dirty="0" smtClean="0">
                <a:solidFill>
                  <a:schemeClr val="accent1"/>
                </a:solidFill>
                <a:ea typeface="+mn-ea"/>
                <a:cs typeface="+mn-cs"/>
              </a:rPr>
              <a:t>ALWAYS</a:t>
            </a:r>
            <a:r>
              <a:rPr lang="en-US" sz="2400" dirty="0" smtClean="0">
                <a:solidFill>
                  <a:schemeClr val="accent1"/>
                </a:solidFill>
                <a:ea typeface="+mn-ea"/>
                <a:cs typeface="+mn-cs"/>
              </a:rPr>
              <a:t> equal the right side.</a:t>
            </a:r>
          </a:p>
          <a:p>
            <a:pPr marL="342900" lvl="1" indent="-342900">
              <a:defRPr/>
            </a:pPr>
            <a:endParaRPr lang="en-US" sz="2400" dirty="0">
              <a:solidFill>
                <a:schemeClr val="accent1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57C9D-C0D6-4783-85EC-02EA2C2CAE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1-1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702175"/>
            <a:ext cx="7343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1400" y="4202112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</a:rPr>
              <a:t>LEFT SIDE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1400" y="4202112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accent1"/>
                </a:solidFill>
              </a:rPr>
              <a:t>RIGHT SIDE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600" y="4572000"/>
            <a:ext cx="2438400" cy="849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27400" y="4584700"/>
            <a:ext cx="4953000" cy="8509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transaction</a:t>
            </a:r>
            <a:r>
              <a:rPr lang="en-US" dirty="0" smtClean="0"/>
              <a:t> is a business activity that changes assets, liabilities, or owner’s equity.  </a:t>
            </a:r>
          </a:p>
          <a:p>
            <a:pPr lvl="1"/>
            <a:r>
              <a:rPr lang="en-US" dirty="0" smtClean="0"/>
              <a:t>Every transaction affects the accounting equation.</a:t>
            </a:r>
          </a:p>
          <a:p>
            <a:pPr lvl="1"/>
            <a:r>
              <a:rPr lang="en-US" dirty="0" smtClean="0"/>
              <a:t>For example, when you buy a bottle of pop, you must decrease you assets (cash) and then increase your supply of pop (asset).</a:t>
            </a:r>
          </a:p>
          <a:p>
            <a:r>
              <a:rPr lang="en-US" dirty="0" smtClean="0"/>
              <a:t>An </a:t>
            </a:r>
            <a:r>
              <a:rPr lang="en-US" b="1" u="sng" dirty="0" smtClean="0"/>
              <a:t>account</a:t>
            </a:r>
            <a:r>
              <a:rPr lang="en-US" dirty="0" smtClean="0"/>
              <a:t> is a record summarizing all information pertaining to a single item in the accounting equation</a:t>
            </a:r>
          </a:p>
          <a:p>
            <a:r>
              <a:rPr lang="en-US" dirty="0" smtClean="0"/>
              <a:t>An </a:t>
            </a:r>
            <a:r>
              <a:rPr lang="en-US" b="1" u="sng" dirty="0" smtClean="0"/>
              <a:t>account title </a:t>
            </a:r>
            <a:r>
              <a:rPr lang="en-US" dirty="0" smtClean="0"/>
              <a:t>is the name given to an account.</a:t>
            </a:r>
          </a:p>
          <a:p>
            <a:pPr lvl="1"/>
            <a:r>
              <a:rPr lang="en-US" dirty="0" smtClean="0"/>
              <a:t>For example, your asset account title, </a:t>
            </a:r>
            <a:r>
              <a:rPr lang="en-US" i="1" dirty="0" smtClean="0"/>
              <a:t>cash</a:t>
            </a:r>
            <a:r>
              <a:rPr lang="en-US" dirty="0" smtClean="0"/>
              <a:t>, decreased when you purchased your bottle of pop, while your other asset account title, </a:t>
            </a:r>
            <a:r>
              <a:rPr lang="en-US" i="1" dirty="0" smtClean="0"/>
              <a:t>beverages</a:t>
            </a:r>
            <a:r>
              <a:rPr lang="en-US" dirty="0" smtClean="0"/>
              <a:t>, increased.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7B7E9-DE7C-427E-B3BE-982299ECA9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1-2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038475" cy="1272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Accounting lingo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6781800" cy="4114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words “received cash” represents an increase in cash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 smtClean="0"/>
          </a:p>
          <a:p>
            <a:pPr eaLnBrk="1" hangingPunct="1"/>
            <a:r>
              <a:rPr lang="en-US" sz="3600" dirty="0" smtClean="0"/>
              <a:t>The words “paid cash” represents a decrease in cash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C3E20-4350-484D-808D-9CAC3B7209B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1-2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67" y="2057400"/>
            <a:ext cx="2057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Accounts and Account Titles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7200" y="1295400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schemeClr val="accent1"/>
                </a:solidFill>
                <a:latin typeface="+mn-lt"/>
              </a:rPr>
              <a:t>ASSETS</a:t>
            </a:r>
            <a:r>
              <a:rPr lang="en-US" sz="4000" kern="0" dirty="0">
                <a:solidFill>
                  <a:schemeClr val="accent1"/>
                </a:solidFill>
                <a:latin typeface="+mn-lt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/>
            </a:pPr>
            <a:r>
              <a:rPr lang="en-US" sz="2000" b="1" u="sng" kern="0" dirty="0">
                <a:latin typeface="+mn-lt"/>
              </a:rPr>
              <a:t>Cash</a:t>
            </a:r>
            <a:r>
              <a:rPr lang="en-US" sz="2000" u="sng" kern="0" dirty="0">
                <a:latin typeface="+mn-lt"/>
              </a:rPr>
              <a:t>: </a:t>
            </a:r>
            <a:r>
              <a:rPr lang="en-US" sz="2000" kern="0" dirty="0">
                <a:latin typeface="+mn-lt"/>
              </a:rPr>
              <a:t>The account used to summarize the amount of money a business has available.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/>
            </a:pPr>
            <a:r>
              <a:rPr lang="en-US" sz="2000" b="1" u="sng" kern="0" dirty="0">
                <a:latin typeface="+mn-lt"/>
              </a:rPr>
              <a:t>Supplies</a:t>
            </a:r>
            <a:r>
              <a:rPr lang="en-US" sz="2000" b="1" kern="0" dirty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(paper, ink, folders, etc.)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/>
            </a:pPr>
            <a:r>
              <a:rPr lang="en-US" sz="2000" b="1" u="sng" kern="0" dirty="0">
                <a:latin typeface="+mn-lt"/>
              </a:rPr>
              <a:t>Prepaid Insurance</a:t>
            </a:r>
            <a:r>
              <a:rPr lang="en-US" sz="2000" kern="0" dirty="0">
                <a:latin typeface="+mn-lt"/>
              </a:rPr>
              <a:t>: Prepaid insurance coverage (premiums)</a:t>
            </a:r>
            <a:endParaRPr lang="en-US" sz="2000" b="1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schemeClr val="accent1"/>
                </a:solidFill>
                <a:latin typeface="+mn-lt"/>
              </a:rPr>
              <a:t>LIABILITIES</a:t>
            </a:r>
            <a:r>
              <a:rPr lang="en-US" sz="4000" kern="0" dirty="0">
                <a:solidFill>
                  <a:schemeClr val="accent1"/>
                </a:solidFill>
                <a:latin typeface="+mn-lt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/>
            </a:pPr>
            <a:r>
              <a:rPr lang="en-US" sz="2000" b="1" u="sng" kern="0" dirty="0">
                <a:latin typeface="+mn-lt"/>
              </a:rPr>
              <a:t>Accounts/Payable</a:t>
            </a:r>
            <a:r>
              <a:rPr lang="en-US" sz="2000" kern="0" dirty="0">
                <a:latin typeface="+mn-lt"/>
              </a:rPr>
              <a:t>: Items </a:t>
            </a:r>
            <a:r>
              <a:rPr lang="en-US" sz="2000" kern="0" dirty="0" smtClean="0">
                <a:latin typeface="+mn-lt"/>
              </a:rPr>
              <a:t>purchased now </a:t>
            </a:r>
            <a:r>
              <a:rPr lang="en-US" sz="2000" kern="0" dirty="0">
                <a:latin typeface="+mn-lt"/>
              </a:rPr>
              <a:t>but </a:t>
            </a:r>
            <a:r>
              <a:rPr lang="en-US" sz="2000" i="1" kern="0" dirty="0">
                <a:latin typeface="+mn-lt"/>
              </a:rPr>
              <a:t>paid for at a later </a:t>
            </a:r>
            <a:r>
              <a:rPr lang="en-US" sz="2000" i="1" kern="0" dirty="0" smtClean="0">
                <a:latin typeface="+mn-lt"/>
              </a:rPr>
              <a:t>date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– referred to as </a:t>
            </a:r>
            <a:r>
              <a:rPr lang="en-US" sz="2000" i="1" kern="0" dirty="0" smtClean="0">
                <a:latin typeface="+mn-lt"/>
              </a:rPr>
              <a:t>on account</a:t>
            </a:r>
            <a:r>
              <a:rPr lang="en-US" sz="2000" kern="0" dirty="0" smtClean="0">
                <a:latin typeface="+mn-lt"/>
              </a:rPr>
              <a:t>.</a:t>
            </a:r>
            <a:endParaRPr lang="en-US" sz="2000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schemeClr val="accent1"/>
                </a:solidFill>
                <a:latin typeface="+mn-lt"/>
              </a:rPr>
              <a:t>OWNER’S EQUITY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/>
            </a:pPr>
            <a:r>
              <a:rPr lang="en-US" sz="2000" b="1" u="sng" kern="0" dirty="0">
                <a:latin typeface="+mn-lt"/>
              </a:rPr>
              <a:t>Capital</a:t>
            </a:r>
            <a:r>
              <a:rPr lang="en-US" sz="2000" kern="0" dirty="0">
                <a:latin typeface="+mn-lt"/>
              </a:rPr>
              <a:t>: Summarizes all Owner’s Equity transactions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76200"/>
            <a:ext cx="5029200" cy="1143000"/>
          </a:xfrm>
        </p:spPr>
        <p:txBody>
          <a:bodyPr/>
          <a:lstStyle/>
          <a:p>
            <a:r>
              <a:rPr lang="en-US" dirty="0" smtClean="0"/>
              <a:t>Steps to Reading a Transaction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E871C-093B-4F35-A8AC-7E319736FD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1-2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8229600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+mn-lt"/>
              </a:rPr>
              <a:t>Read the transaction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+mn-lt"/>
              </a:rPr>
              <a:t>Identify which accounts are affected and how they are affected.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+mn-lt"/>
              </a:rPr>
              <a:t>Classify accounts as either an asset, liability, or owner’s equity.</a:t>
            </a:r>
            <a:endParaRPr lang="en-US" sz="3000" b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41" y="228600"/>
            <a:ext cx="3057525" cy="2002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26D54-4B6E-4384-B6BC-502D2CB0138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1-2</a:t>
            </a:r>
          </a:p>
        </p:txBody>
      </p:sp>
      <p:sp>
        <p:nvSpPr>
          <p:cNvPr id="56327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RECEIVING CASH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60375" y="1981200"/>
            <a:ext cx="8226425" cy="701675"/>
          </a:xfr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</p:spPr>
        <p:txBody>
          <a:bodyPr anchor="ctr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Transaction 1</a:t>
            </a:r>
            <a:r>
              <a:rPr lang="en-US" sz="2000" dirty="0" smtClean="0"/>
              <a:t> </a:t>
            </a:r>
            <a:r>
              <a:rPr lang="en-US" sz="2000" i="1" dirty="0" smtClean="0"/>
              <a:t>August 1. Received cash from owner as an investment, $5,000.00.</a:t>
            </a:r>
          </a:p>
        </p:txBody>
      </p:sp>
      <p:pic>
        <p:nvPicPr>
          <p:cNvPr id="56324" name="Picture 1028" descr="C:\Documents and Settings\mcm08@fuse.net\My Documents\2005 Business Projects\Slides for Century 21 Accounting\Blue\ch01\C21_blue_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2819400"/>
            <a:ext cx="77692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rgbClr val="CCECFF"/>
                </a:solidFill>
                <a:latin typeface="Arial" charset="0"/>
              </a:rPr>
              <a:t>page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76200"/>
            <a:ext cx="4724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Read the transaction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Identify the accounts affected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Classify accounts as either A, L, or OE</a:t>
            </a:r>
            <a:endParaRPr lang="en-US" sz="1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3962400"/>
            <a:ext cx="5638800" cy="83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 autoUpdateAnimBg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B6F03-4517-47DA-8498-8DB9025207E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1-2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PAYING CASH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772400" cy="457200"/>
          </a:xfr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</p:spPr>
        <p:txBody>
          <a:bodyPr anchor="ctr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smtClean="0">
                <a:solidFill>
                  <a:schemeClr val="accent1"/>
                </a:solidFill>
              </a:rPr>
              <a:t>Transaction 2</a:t>
            </a:r>
            <a:r>
              <a:rPr lang="en-US" sz="2000" smtClean="0"/>
              <a:t> </a:t>
            </a:r>
            <a:r>
              <a:rPr lang="en-US" sz="2000" i="1" smtClean="0"/>
              <a:t>August 3. Paid cash for supplies, $275.00.</a:t>
            </a:r>
            <a:endParaRPr lang="en-US" sz="2000" smtClean="0"/>
          </a:p>
        </p:txBody>
      </p:sp>
      <p:pic>
        <p:nvPicPr>
          <p:cNvPr id="10244" name="Picture 4" descr="C:\Documents and Settings\mcm08@fuse.net\My Documents\2005 Business Projects\Slides for Century 21 Accounting\Blue\ch01\C21_blue_0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2309813"/>
            <a:ext cx="77692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30250" y="4724400"/>
            <a:ext cx="7772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Transaction 3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August 4. Paid cash for insurance, $1,200.00.</a:t>
            </a:r>
            <a:endParaRPr lang="en-US" sz="2000" dirty="0">
              <a:latin typeface="Arial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38163" y="3460750"/>
            <a:ext cx="365125" cy="182563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538163" y="3886200"/>
            <a:ext cx="365125" cy="182563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rgbClr val="CCECFF"/>
                </a:solidFill>
                <a:latin typeface="Arial" charset="0"/>
              </a:rPr>
              <a:t>page 11</a:t>
            </a:r>
          </a:p>
        </p:txBody>
      </p:sp>
      <p:sp>
        <p:nvSpPr>
          <p:cNvPr id="28682" name="TextBox 1"/>
          <p:cNvSpPr txBox="1">
            <a:spLocks noChangeArrowheads="1"/>
          </p:cNvSpPr>
          <p:nvPr/>
        </p:nvSpPr>
        <p:spPr bwMode="auto">
          <a:xfrm>
            <a:off x="457200" y="5334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Sometimes a transactions will only affect one side of the equation, but both sides must still be equal.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3332" y="3459956"/>
            <a:ext cx="6180667" cy="51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16450" y="76200"/>
            <a:ext cx="445135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b="1" dirty="0" smtClean="0">
                <a:latin typeface="+mn-lt"/>
              </a:rPr>
              <a:t>Read the transaction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 smtClean="0">
                <a:latin typeface="+mn-lt"/>
              </a:rPr>
              <a:t>Identify the accounts affected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 smtClean="0">
                <a:latin typeface="+mn-lt"/>
              </a:rPr>
              <a:t>Classify accounts as either A, L, or OE</a:t>
            </a:r>
            <a:endParaRPr lang="en-US" sz="21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1" y="3977480"/>
            <a:ext cx="6096000" cy="63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6" grpId="0" animBg="1" autoUpdateAnimBg="0"/>
      <p:bldP spid="10247" grpId="0" animBg="1"/>
      <p:bldP spid="10248" grpId="0" animBg="1"/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65042-EFB7-407C-879E-06156F3FF59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1-2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1" y="76200"/>
            <a:ext cx="312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TRANSACTIONS ON ACCOUNT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30363"/>
            <a:ext cx="7772400" cy="731837"/>
          </a:xfr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</p:spPr>
        <p:txBody>
          <a:bodyPr anchor="ctr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smtClean="0">
                <a:solidFill>
                  <a:schemeClr val="accent1"/>
                </a:solidFill>
              </a:rPr>
              <a:t>Transaction 4</a:t>
            </a:r>
            <a:r>
              <a:rPr lang="en-US" sz="2000" i="1" smtClean="0"/>
              <a:t> August 7. Bought supplies on account from Supply Depot, $500.00.</a:t>
            </a:r>
          </a:p>
        </p:txBody>
      </p:sp>
      <p:pic>
        <p:nvPicPr>
          <p:cNvPr id="12292" name="Picture 4" descr="C:\Documents and Settings\mcm08@fuse.net\My Documents\2005 Business Projects\Slides for Century 21 Accounting\Blue\ch01\C21_blue_0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3825"/>
            <a:ext cx="77692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" y="5440363"/>
            <a:ext cx="7772400" cy="7318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accent1"/>
                </a:solidFill>
                <a:latin typeface="Arial" charset="0"/>
              </a:rPr>
              <a:t>Transaction 5</a:t>
            </a:r>
            <a:r>
              <a:rPr lang="en-US" sz="2000" i="1">
                <a:latin typeface="Arial" charset="0"/>
              </a:rPr>
              <a:t> August 11. Paid cash on account to Supply Depot, $300.00.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57200" y="3911600"/>
            <a:ext cx="365125" cy="182563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57200" y="4457700"/>
            <a:ext cx="365125" cy="182563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rgbClr val="CCECFF"/>
                </a:solidFill>
                <a:latin typeface="Arial" charset="0"/>
              </a:rPr>
              <a:t>page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76200"/>
            <a:ext cx="4724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Read the transaction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Identify the accounts affected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+mn-lt"/>
              </a:rPr>
              <a:t>Classify accounts as either A, L, or OE</a:t>
            </a:r>
            <a:endParaRPr lang="en-US" sz="1800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4131" y="3911600"/>
            <a:ext cx="6180667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2665" y="4479397"/>
            <a:ext cx="6011335" cy="62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4" grpId="0" animBg="1" autoUpdateAnimBg="0"/>
      <p:bldP spid="12295" grpId="0" animBg="1"/>
      <p:bldP spid="12296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0005GRE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B90000"/>
      </a:accent6>
      <a:hlink>
        <a:srgbClr val="00804B"/>
      </a:hlink>
      <a:folHlink>
        <a:srgbClr val="FFCC00"/>
      </a:folHlink>
    </a:clrScheme>
    <a:fontScheme name="0005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5GRE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5G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Settings\mcm08@fuse.net\Application Data\Microsoft\Templates\0005GREEN.pot</Template>
  <TotalTime>1289</TotalTime>
  <Words>499</Words>
  <Application>Microsoft Office PowerPoint</Application>
  <PresentationFormat>On-screen Show (4:3)</PresentationFormat>
  <Paragraphs>81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0005GREEN</vt:lpstr>
      <vt:lpstr>LESSON 1-2</vt:lpstr>
      <vt:lpstr>Review…</vt:lpstr>
      <vt:lpstr>Terminology</vt:lpstr>
      <vt:lpstr>Accounting lingo</vt:lpstr>
      <vt:lpstr>Accounts and Account Titles</vt:lpstr>
      <vt:lpstr>Steps to Reading a Transaction</vt:lpstr>
      <vt:lpstr>RECEIVING CASH</vt:lpstr>
      <vt:lpstr>PAYING CASH</vt:lpstr>
      <vt:lpstr>TRANSACTIONS ON ACCOUNT</vt:lpstr>
      <vt:lpstr>1-2 Work Together (WT)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1-1</dc:title>
  <dc:creator>M. C. McLaughlin</dc:creator>
  <cp:lastModifiedBy>Scott Stasa</cp:lastModifiedBy>
  <cp:revision>33</cp:revision>
  <cp:lastPrinted>2012-09-04T14:59:45Z</cp:lastPrinted>
  <dcterms:created xsi:type="dcterms:W3CDTF">2005-03-16T23:23:39Z</dcterms:created>
  <dcterms:modified xsi:type="dcterms:W3CDTF">2015-09-02T02:10:58Z</dcterms:modified>
</cp:coreProperties>
</file>