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0" r:id="rId4"/>
    <p:sldId id="271" r:id="rId5"/>
    <p:sldId id="272" r:id="rId6"/>
    <p:sldId id="264" r:id="rId7"/>
    <p:sldId id="274" r:id="rId8"/>
    <p:sldId id="258" r:id="rId9"/>
    <p:sldId id="269" r:id="rId10"/>
    <p:sldId id="265" r:id="rId11"/>
    <p:sldId id="260" r:id="rId12"/>
    <p:sldId id="262" r:id="rId13"/>
    <p:sldId id="263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8" autoAdjust="0"/>
    <p:restoredTop sz="90929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LESSON 2-1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F5EA0C-37C3-4B38-A891-544D29771222}" type="datetime1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071A2D6-4BEE-487D-B902-36B5AA02A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LESSON 2-1</a:t>
            </a: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134D775-6EB4-4464-99DB-94541DD3D9D5}" type="datetime1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11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52FA52-BAAD-4C56-AD02-B2ACC71F6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971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/>
              <a:t>LESSON 2-1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8B0CC2C-D4E0-44DB-8E8D-01CFDEF00ABA}" type="datetime1">
              <a:rPr lang="en-US" sz="1200"/>
              <a:pPr eaLnBrk="1" hangingPunct="1"/>
              <a:t>9/11/2014</a:t>
            </a:fld>
            <a:endParaRPr lang="en-US" sz="1200"/>
          </a:p>
        </p:txBody>
      </p:sp>
      <p:sp>
        <p:nvSpPr>
          <p:cNvPr id="1229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72A068B-6A58-469C-996C-54BAF8FD404F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22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402388"/>
            <a:ext cx="91440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88" y="6489700"/>
            <a:ext cx="5713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CENTURY 21 ACCOUNTING © Thomson/South-Western</a:t>
            </a:r>
          </a:p>
        </p:txBody>
      </p:sp>
      <p:pic>
        <p:nvPicPr>
          <p:cNvPr id="8" name="Picture 9" descr="C:\Documents and Settings\mcm08@fuse.net\My Documents\2005 Business Projects\Slides for Century 21 Accounting\cover art\053897255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"/>
          <a:stretch>
            <a:fillRect/>
          </a:stretch>
        </p:blipFill>
        <p:spPr bwMode="auto">
          <a:xfrm>
            <a:off x="0" y="0"/>
            <a:ext cx="10334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66800" y="76200"/>
            <a:ext cx="746125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600200"/>
            <a:ext cx="6319838" cy="403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</p:spTree>
    <p:extLst>
      <p:ext uri="{BB962C8B-B14F-4D97-AF65-F5344CB8AC3E}">
        <p14:creationId xmlns:p14="http://schemas.microsoft.com/office/powerpoint/2010/main" val="88157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95B1-980C-4E1A-B838-D3C67339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</p:spTree>
    <p:extLst>
      <p:ext uri="{BB962C8B-B14F-4D97-AF65-F5344CB8AC3E}">
        <p14:creationId xmlns:p14="http://schemas.microsoft.com/office/powerpoint/2010/main" val="389616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1960563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7340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BCF3A-1DA2-4ABC-82D1-23AE94AE4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</p:spTree>
    <p:extLst>
      <p:ext uri="{BB962C8B-B14F-4D97-AF65-F5344CB8AC3E}">
        <p14:creationId xmlns:p14="http://schemas.microsoft.com/office/powerpoint/2010/main" val="390325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7713-CDC3-4545-A918-B82F6A87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</p:spTree>
    <p:extLst>
      <p:ext uri="{BB962C8B-B14F-4D97-AF65-F5344CB8AC3E}">
        <p14:creationId xmlns:p14="http://schemas.microsoft.com/office/powerpoint/2010/main" val="380847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4C2C-367B-46A6-928C-5ABA27EF1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</p:spTree>
    <p:extLst>
      <p:ext uri="{BB962C8B-B14F-4D97-AF65-F5344CB8AC3E}">
        <p14:creationId xmlns:p14="http://schemas.microsoft.com/office/powerpoint/2010/main" val="358765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AFE68-186F-4502-984C-143BBF88A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</p:spTree>
    <p:extLst>
      <p:ext uri="{BB962C8B-B14F-4D97-AF65-F5344CB8AC3E}">
        <p14:creationId xmlns:p14="http://schemas.microsoft.com/office/powerpoint/2010/main" val="151749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0FB9-AF64-4024-B422-96EB0A2C3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</p:spTree>
    <p:extLst>
      <p:ext uri="{BB962C8B-B14F-4D97-AF65-F5344CB8AC3E}">
        <p14:creationId xmlns:p14="http://schemas.microsoft.com/office/powerpoint/2010/main" val="2429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35F47-5C21-4036-A508-B17F10E88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</p:spTree>
    <p:extLst>
      <p:ext uri="{BB962C8B-B14F-4D97-AF65-F5344CB8AC3E}">
        <p14:creationId xmlns:p14="http://schemas.microsoft.com/office/powerpoint/2010/main" val="399189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AF83-20BA-4E86-9962-6CCB4D328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</p:spTree>
    <p:extLst>
      <p:ext uri="{BB962C8B-B14F-4D97-AF65-F5344CB8AC3E}">
        <p14:creationId xmlns:p14="http://schemas.microsoft.com/office/powerpoint/2010/main" val="247712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080A-10E2-40EE-9847-3E731AE07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</p:spTree>
    <p:extLst>
      <p:ext uri="{BB962C8B-B14F-4D97-AF65-F5344CB8AC3E}">
        <p14:creationId xmlns:p14="http://schemas.microsoft.com/office/powerpoint/2010/main" val="139209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BD9B-33E8-4F88-B6D1-F28F1D1F7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</p:spTree>
    <p:extLst>
      <p:ext uri="{BB962C8B-B14F-4D97-AF65-F5344CB8AC3E}">
        <p14:creationId xmlns:p14="http://schemas.microsoft.com/office/powerpoint/2010/main" val="309334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466013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-1588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A85FF4B3-6322-4A72-8807-54CAEB311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588" y="6489700"/>
            <a:ext cx="5713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CENTURY 21 ACCOUNTING © Thomson/South-Western</a:t>
            </a:r>
          </a:p>
        </p:txBody>
      </p:sp>
      <p:sp>
        <p:nvSpPr>
          <p:cNvPr id="1013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489700"/>
            <a:ext cx="2741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LESSON  2-1</a:t>
            </a:r>
          </a:p>
        </p:txBody>
      </p:sp>
      <p:pic>
        <p:nvPicPr>
          <p:cNvPr id="1033" name="Picture 9" descr="C:\Documents and Settings\mcm08@fuse.net\My Documents\2005 Business Projects\Slides for Century 21 Accounting\cover art\0538972556_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"/>
          <a:stretch>
            <a:fillRect/>
          </a:stretch>
        </p:blipFill>
        <p:spPr bwMode="auto">
          <a:xfrm>
            <a:off x="0" y="0"/>
            <a:ext cx="10334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32047"/>
            <a:ext cx="746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LESSON 2-1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447800"/>
            <a:ext cx="5729537" cy="4038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Using T Accounts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229253" cy="367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957262"/>
          </a:xfrm>
        </p:spPr>
        <p:txBody>
          <a:bodyPr/>
          <a:lstStyle/>
          <a:p>
            <a:pPr eaLnBrk="1" hangingPunct="1"/>
            <a:r>
              <a:rPr lang="en-US" dirty="0" smtClean="0"/>
              <a:t>Two rules of decreasing and increasing account balances: 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Account Balances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8001000" cy="13906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en-US" sz="2700" dirty="0">
                <a:latin typeface="+mn-lt"/>
              </a:rPr>
              <a:t>Account balances increase on the </a:t>
            </a:r>
            <a:r>
              <a:rPr lang="en-US" sz="2700" b="1" i="1" dirty="0">
                <a:latin typeface="+mn-lt"/>
              </a:rPr>
              <a:t>normal balance</a:t>
            </a:r>
            <a:r>
              <a:rPr lang="en-US" sz="2700" i="1" dirty="0">
                <a:latin typeface="+mn-lt"/>
              </a:rPr>
              <a:t> </a:t>
            </a:r>
            <a:r>
              <a:rPr lang="en-US" sz="2700" dirty="0">
                <a:latin typeface="+mn-lt"/>
              </a:rPr>
              <a:t>side of the account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7924800" cy="1804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2"/>
              <a:defRPr/>
            </a:pPr>
            <a:r>
              <a:rPr lang="en-US" sz="2700" dirty="0">
                <a:latin typeface="+mn-lt"/>
              </a:rPr>
              <a:t>Account balances decrease on the side </a:t>
            </a:r>
            <a:r>
              <a:rPr lang="en-US" sz="2700" b="1" i="1" dirty="0">
                <a:latin typeface="+mn-lt"/>
              </a:rPr>
              <a:t>opposite the normal balance </a:t>
            </a:r>
            <a:r>
              <a:rPr lang="en-US" sz="2700" dirty="0">
                <a:latin typeface="+mn-lt"/>
              </a:rPr>
              <a:t>side of an account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292BD-C3D9-4D58-AA04-F823081B03A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2-1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INCREASES AND DECREASES IN ACCOUNTS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30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3429000"/>
            <a:ext cx="6172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5" descr="C:\Documents and Settings\mcm08@fuse.net\My Documents\2005 Business Projects\Slides for Century 21 Accounting\Blue\ch02\C21_blue_0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r="52139" b="38876"/>
          <a:stretch>
            <a:fillRect/>
          </a:stretch>
        </p:blipFill>
        <p:spPr bwMode="auto">
          <a:xfrm>
            <a:off x="1524000" y="1981200"/>
            <a:ext cx="61706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51793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5109456"/>
            <a:ext cx="53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-</a:t>
            </a:r>
            <a:endParaRPr lang="en-US" sz="35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7E2AD-D1C0-4274-BFDD-5668E472160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2-1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INCREASES AND DECREASES IN ACCOUNTS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30</a:t>
            </a:r>
          </a:p>
        </p:txBody>
      </p:sp>
      <p:pic>
        <p:nvPicPr>
          <p:cNvPr id="10245" name="Picture 5" descr="C:\Documents and Settings\mcm08@fuse.net\My Documents\2005 Business Projects\Slides for Century 21 Accounting\Blue\ch02\C21_blue_0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9" t="6479" b="45357"/>
          <a:stretch>
            <a:fillRect/>
          </a:stretch>
        </p:blipFill>
        <p:spPr bwMode="auto">
          <a:xfrm>
            <a:off x="1905000" y="1905000"/>
            <a:ext cx="5546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1896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5105016"/>
            <a:ext cx="53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-</a:t>
            </a:r>
            <a:endParaRPr lang="en-US" sz="35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74B07-272D-487B-A37F-A90E91281D4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2-1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INCREASES AND DECREASES IN ACCOUNTS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30</a:t>
            </a:r>
          </a:p>
        </p:txBody>
      </p:sp>
      <p:pic>
        <p:nvPicPr>
          <p:cNvPr id="10245" name="Picture 5" descr="C:\Documents and Settings\mcm08@fuse.net\My Documents\2005 Business Projects\Slides for Century 21 Accounting\Blue\ch02\C21_blue_0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9" t="58315"/>
          <a:stretch>
            <a:fillRect/>
          </a:stretch>
        </p:blipFill>
        <p:spPr bwMode="auto">
          <a:xfrm>
            <a:off x="1219200" y="1905000"/>
            <a:ext cx="66595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26667" y="55746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420487"/>
            <a:ext cx="53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-</a:t>
            </a:r>
            <a:endParaRPr lang="en-US" sz="35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35F47-5C21-4036-A508-B17F10E8869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2-1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4" b="-9654"/>
          <a:stretch/>
        </p:blipFill>
        <p:spPr>
          <a:xfrm>
            <a:off x="304800" y="152400"/>
            <a:ext cx="8686800" cy="670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555" y="12954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17955" y="1297641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7969" y="1528482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9901" y="1757082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17955" y="1757082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2793" y="2588559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9193" y="25908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9207" y="2821641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1139" y="3050241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59193" y="3050241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6379" y="3957918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62779" y="3960159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2793" y="41910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4725" y="44196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62779" y="44196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379" y="5329518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62779" y="5331759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2793" y="55626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4725" y="57912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62779" y="57912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89986" y="1290918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66386" y="1293159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166386" y="1513242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78332" y="17526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166386" y="17526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9986" y="2588559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166386" y="25908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166386" y="2810883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78332" y="3050241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166386" y="3050241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03838" y="3957918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280238" y="3960159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280238" y="4180242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92184" y="44196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280238" y="44196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4AF83-20BA-4E86-9962-6CCB4D3284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2-1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263432" cy="63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4AF83-20BA-4E86-9962-6CCB4D3284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2-1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19131" cy="586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3200400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62200" y="3208867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32004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10200" y="32004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3208867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6333" y="3589867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53733" y="3598334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01533" y="3589867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01733" y="3589867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78133" y="3598334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0933" y="4080934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28333" y="4089401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76133" y="4080934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76333" y="4080934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52733" y="4089401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4000" y="4538134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11400" y="4546601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759200" y="4538134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59400" y="4538134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35800" y="4546601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6333" y="4986868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353733" y="4995335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01533" y="4986868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01733" y="4986868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78133" y="4995335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0933" y="5452535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28333" y="5461002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776133" y="5452535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76333" y="5452535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52733" y="5461002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35F47-5C21-4036-A508-B17F10E886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2-1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94266" y="1752600"/>
            <a:ext cx="7466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Are the following accounts an Asset, Liability, or Owner’s Equity?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4161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an Asset, Liability, or Owner’s Equity?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EXPENSES</a:t>
            </a:r>
          </a:p>
          <a:p>
            <a:r>
              <a:rPr lang="en-US" b="1" dirty="0" smtClean="0"/>
              <a:t>Owner’s Equity (Capital)</a:t>
            </a:r>
          </a:p>
          <a:p>
            <a:endParaRPr lang="en-US" b="1" dirty="0"/>
          </a:p>
          <a:p>
            <a:r>
              <a:rPr lang="en-US" b="1" dirty="0" smtClean="0"/>
              <a:t>SUPPLIES</a:t>
            </a:r>
          </a:p>
          <a:p>
            <a:r>
              <a:rPr lang="en-US" b="1" dirty="0" smtClean="0"/>
              <a:t>Asset </a:t>
            </a:r>
          </a:p>
          <a:p>
            <a:endParaRPr lang="en-US" b="1" dirty="0"/>
          </a:p>
          <a:p>
            <a:r>
              <a:rPr lang="en-US" b="1" dirty="0" smtClean="0"/>
              <a:t>ACCOUNTS/RECEIVABLE</a:t>
            </a:r>
          </a:p>
          <a:p>
            <a:r>
              <a:rPr lang="en-US" b="1" dirty="0" smtClean="0"/>
              <a:t>Asset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97713-CDC3-4545-A918-B82F6A87169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an Asset, Liability, or Owner’s Equity?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WITHDRAWS</a:t>
            </a:r>
          </a:p>
          <a:p>
            <a:r>
              <a:rPr lang="en-US" b="1" dirty="0" smtClean="0"/>
              <a:t>Owner’s Equity (Capital)</a:t>
            </a:r>
          </a:p>
          <a:p>
            <a:endParaRPr lang="en-US" b="1" dirty="0"/>
          </a:p>
          <a:p>
            <a:r>
              <a:rPr lang="en-US" b="1" dirty="0" smtClean="0"/>
              <a:t>PREPAID INSURANCE</a:t>
            </a:r>
          </a:p>
          <a:p>
            <a:r>
              <a:rPr lang="en-US" b="1" dirty="0" smtClean="0"/>
              <a:t>Asset </a:t>
            </a:r>
          </a:p>
          <a:p>
            <a:endParaRPr lang="en-US" b="1" dirty="0"/>
          </a:p>
          <a:p>
            <a:r>
              <a:rPr lang="en-US" b="1" dirty="0" smtClean="0"/>
              <a:t>CASH</a:t>
            </a:r>
          </a:p>
          <a:p>
            <a:r>
              <a:rPr lang="en-US" b="1" dirty="0" smtClean="0"/>
              <a:t>Asset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97713-CDC3-4545-A918-B82F6A8716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an Asset, Liability, or Owner’s Equity?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ACCOUNTS PAYABLE</a:t>
            </a:r>
          </a:p>
          <a:p>
            <a:r>
              <a:rPr lang="en-US" b="1" dirty="0" smtClean="0"/>
              <a:t>Liability</a:t>
            </a:r>
          </a:p>
          <a:p>
            <a:endParaRPr lang="en-US" b="1" dirty="0"/>
          </a:p>
          <a:p>
            <a:r>
              <a:rPr lang="en-US" b="1" dirty="0" smtClean="0"/>
              <a:t>INVESTMENT</a:t>
            </a:r>
          </a:p>
          <a:p>
            <a:r>
              <a:rPr lang="en-US" b="1" dirty="0" smtClean="0"/>
              <a:t>Owner’s Equity (Capital)</a:t>
            </a:r>
          </a:p>
          <a:p>
            <a:endParaRPr lang="en-US" b="1" dirty="0"/>
          </a:p>
          <a:p>
            <a:r>
              <a:rPr lang="en-US" b="1" dirty="0" smtClean="0"/>
              <a:t>SALES</a:t>
            </a:r>
          </a:p>
          <a:p>
            <a:r>
              <a:rPr lang="en-US" b="1" dirty="0" smtClean="0"/>
              <a:t>Owner’s Equity (Revenue)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97713-CDC3-4545-A918-B82F6A8716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1414463"/>
          </a:xfrm>
        </p:spPr>
        <p:txBody>
          <a:bodyPr/>
          <a:lstStyle/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sz="3000" dirty="0" smtClean="0"/>
              <a:t>So far we’ve illustrated decreases and increases in accounts by using a 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sz="3000" dirty="0" smtClean="0"/>
              <a:t>(+) for representing increases and 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sz="3000" dirty="0" smtClean="0"/>
              <a:t>(-) for representing decreases.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Review…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533400"/>
          </a:xfrm>
        </p:spPr>
        <p:txBody>
          <a:bodyPr/>
          <a:lstStyle/>
          <a:p>
            <a:r>
              <a:rPr lang="en-US" dirty="0" smtClean="0"/>
              <a:t>Accounting Equation: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equations must always remain in balance at all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97713-CDC3-4545-A918-B82F6A8716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2-1</a:t>
            </a:r>
            <a:endParaRPr lang="en-US"/>
          </a:p>
        </p:txBody>
      </p:sp>
      <p:pic>
        <p:nvPicPr>
          <p:cNvPr id="6" name="Picture 5" descr="C:\Documents and Settings\mcm08@fuse.net\My Documents\2005 Business Projects\Slides for Century 21 Accounting\Blue\ch02\C21_blue_0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" b="82474"/>
          <a:stretch/>
        </p:blipFill>
        <p:spPr bwMode="auto">
          <a:xfrm>
            <a:off x="914400" y="2667000"/>
            <a:ext cx="6953026" cy="3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1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AA859-E98D-4E49-8B12-CF325CF0696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2-1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ACCOUNTS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29</a:t>
            </a:r>
          </a:p>
        </p:txBody>
      </p:sp>
      <p:pic>
        <p:nvPicPr>
          <p:cNvPr id="6149" name="Picture 5" descr="C:\Documents and Settings\mcm08@fuse.net\My Documents\2005 Business Projects\Slides for Century 21 Accounting\Blue\ch02\C21_blue_0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/>
          <a:stretch/>
        </p:blipFill>
        <p:spPr bwMode="auto">
          <a:xfrm>
            <a:off x="1066800" y="3167769"/>
            <a:ext cx="6953026" cy="30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28600" y="1371600"/>
            <a:ext cx="849674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dirty="0">
                <a:latin typeface="Lucida Sans Unicode" pitchFamily="34" charset="0"/>
              </a:rPr>
              <a:t>We will now represent increases and decreases by using a T-account. </a:t>
            </a:r>
            <a:endParaRPr lang="en-US" sz="2700" dirty="0" smtClean="0">
              <a:latin typeface="Lucida Sans Unicode" pitchFamily="34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latin typeface="Lucida Sans Unicode" pitchFamily="34" charset="0"/>
              </a:rPr>
              <a:t>A </a:t>
            </a:r>
            <a:r>
              <a:rPr lang="en-US" sz="2700" b="1" u="sng" dirty="0">
                <a:latin typeface="Lucida Sans Unicode" pitchFamily="34" charset="0"/>
              </a:rPr>
              <a:t>T-account</a:t>
            </a:r>
            <a:r>
              <a:rPr lang="en-US" sz="2700" u="sng" dirty="0">
                <a:latin typeface="Lucida Sans Unicode" pitchFamily="34" charset="0"/>
              </a:rPr>
              <a:t> </a:t>
            </a:r>
            <a:r>
              <a:rPr lang="en-US" sz="2700" dirty="0">
                <a:latin typeface="Lucida Sans Unicode" pitchFamily="34" charset="0"/>
              </a:rPr>
              <a:t>is an accounting device  used to analyze transactions.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46482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46101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4495800"/>
            <a:ext cx="7696200" cy="1600200"/>
          </a:xfrm>
          <a:prstGeom prst="rect">
            <a:avLst/>
          </a:prstGeom>
          <a:noFill/>
          <a:ln cmpd="dbl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DEBITS &amp; CREDITS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35F47-5C21-4036-A508-B17F10E8869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2-1</a:t>
            </a:r>
            <a:endParaRPr lang="en-US"/>
          </a:p>
        </p:txBody>
      </p:sp>
      <p:pic>
        <p:nvPicPr>
          <p:cNvPr id="5" name="Picture 5" descr="C:\Documents and Settings\mcm08@fuse.net\My Documents\2005 Business Projects\Slides for Century 21 Accounting\Blue\ch02\C21_blue_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44245" y="3505200"/>
            <a:ext cx="83820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4745" y="16764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000" b="1" dirty="0"/>
              <a:t>Debit </a:t>
            </a:r>
            <a:r>
              <a:rPr lang="en-US" sz="3000" dirty="0"/>
              <a:t>– an amount recorded on the left side</a:t>
            </a:r>
            <a:r>
              <a:rPr lang="en-US" sz="3000" dirty="0" smtClean="0"/>
              <a:t>.</a:t>
            </a:r>
          </a:p>
          <a:p>
            <a:endParaRPr lang="en-US" sz="3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000" b="1" dirty="0"/>
              <a:t>Credit</a:t>
            </a:r>
            <a:r>
              <a:rPr lang="en-US" sz="3000" dirty="0"/>
              <a:t> – an amount recorded on the right side</a:t>
            </a:r>
            <a:r>
              <a:rPr lang="en-US" dirty="0"/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3048000"/>
            <a:ext cx="3429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19200" y="2133600"/>
            <a:ext cx="6096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0005GREE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99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ADCA"/>
      </a:accent5>
      <a:accent6>
        <a:srgbClr val="B90000"/>
      </a:accent6>
      <a:hlink>
        <a:srgbClr val="00804B"/>
      </a:hlink>
      <a:folHlink>
        <a:srgbClr val="FFCC00"/>
      </a:folHlink>
    </a:clrScheme>
    <a:fontScheme name="0005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5GRE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5GRE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Settings\mcm08@fuse.net\Application Data\Microsoft\Templates\0005GREEN.pot</Template>
  <TotalTime>1013</TotalTime>
  <Words>284</Words>
  <Application>Microsoft Office PowerPoint</Application>
  <PresentationFormat>On-screen Show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0005GREEN</vt:lpstr>
      <vt:lpstr>LESSON 2-1</vt:lpstr>
      <vt:lpstr>Let’s Review…</vt:lpstr>
      <vt:lpstr>Is it an Asset, Liability, or Owner’s Equity?</vt:lpstr>
      <vt:lpstr>Is it an Asset, Liability, or Owner’s Equity?</vt:lpstr>
      <vt:lpstr>Is it an Asset, Liability, or Owner’s Equity?</vt:lpstr>
      <vt:lpstr>Review…</vt:lpstr>
      <vt:lpstr>Review…</vt:lpstr>
      <vt:lpstr>ACCOUNTS</vt:lpstr>
      <vt:lpstr>DEBITS &amp; CREDITS</vt:lpstr>
      <vt:lpstr>Account Balances</vt:lpstr>
      <vt:lpstr>INCREASES AND DECREASES IN ACCOUNTS</vt:lpstr>
      <vt:lpstr>INCREASES AND DECREASES IN ACCOUNTS</vt:lpstr>
      <vt:lpstr>INCREASES AND DECREASES IN ACCOUNTS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2-1</dc:title>
  <dc:creator>M. C. McLaughlin</dc:creator>
  <cp:lastModifiedBy>Scott Stasa</cp:lastModifiedBy>
  <cp:revision>36</cp:revision>
  <dcterms:created xsi:type="dcterms:W3CDTF">2005-03-16T23:24:38Z</dcterms:created>
  <dcterms:modified xsi:type="dcterms:W3CDTF">2014-09-11T22:29:55Z</dcterms:modified>
</cp:coreProperties>
</file>