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57" r:id="rId4"/>
    <p:sldId id="265" r:id="rId5"/>
    <p:sldId id="266" r:id="rId6"/>
    <p:sldId id="258" r:id="rId7"/>
    <p:sldId id="259" r:id="rId8"/>
    <p:sldId id="270" r:id="rId9"/>
    <p:sldId id="271" r:id="rId10"/>
    <p:sldId id="272" r:id="rId11"/>
    <p:sldId id="267" r:id="rId12"/>
    <p:sldId id="261" r:id="rId13"/>
    <p:sldId id="262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0929"/>
  </p:normalViewPr>
  <p:slideViewPr>
    <p:cSldViewPr>
      <p:cViewPr varScale="1">
        <p:scale>
          <a:sx n="113" d="100"/>
          <a:sy n="113" d="100"/>
        </p:scale>
        <p:origin x="-1746" y="-108"/>
      </p:cViewPr>
      <p:guideLst>
        <p:guide orient="horz" pos="3936"/>
        <p:guide orient="horz" pos="1056"/>
        <p:guide pos="3408"/>
        <p:guide pos="432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LESSON 3-1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779F5BB-4DE8-4B80-913D-F550CC416733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GREEN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A5AE74-A08D-4A4C-986B-0B69E34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7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LESSON 3-1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B21A313-08F8-4164-B056-6DDA3C29D8A4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GREEN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B021BF4-D503-4EFC-ADEB-CCC81B156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9740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/>
              <a:t>LESSON 3-1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CDA45B9-D2A6-495C-8430-2CCC463285B9}" type="datetime1">
              <a:rPr lang="en-US" sz="1200"/>
              <a:pPr eaLnBrk="1" hangingPunct="1"/>
              <a:t>9/21/2014</a:t>
            </a:fld>
            <a:endParaRPr lang="en-US" sz="120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/>
              <a:t>GREEN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F623E44-F269-498D-B6BE-AC00719E44C7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402388"/>
            <a:ext cx="91440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88" y="6489700"/>
            <a:ext cx="5713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CENTURY 21 ACCOUNTING © Thomson/South-Western</a:t>
            </a:r>
          </a:p>
        </p:txBody>
      </p:sp>
      <p:pic>
        <p:nvPicPr>
          <p:cNvPr id="8" name="Picture 9" descr="C:\Documents and Settings\mcm08@fuse.net\My Documents\2005 Business Projects\Slides for Century 21 Accounting\cover art\053897255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"/>
          <a:stretch>
            <a:fillRect/>
          </a:stretch>
        </p:blipFill>
        <p:spPr bwMode="auto">
          <a:xfrm>
            <a:off x="0" y="0"/>
            <a:ext cx="10334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66800" y="76200"/>
            <a:ext cx="746125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600200"/>
            <a:ext cx="6319838" cy="403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LESSON  3-1</a:t>
            </a:r>
          </a:p>
        </p:txBody>
      </p:sp>
    </p:spTree>
    <p:extLst>
      <p:ext uri="{BB962C8B-B14F-4D97-AF65-F5344CB8AC3E}">
        <p14:creationId xmlns:p14="http://schemas.microsoft.com/office/powerpoint/2010/main" val="249698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1462-6272-4333-B15D-DB489AE44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3-1</a:t>
            </a:r>
          </a:p>
        </p:txBody>
      </p:sp>
    </p:spTree>
    <p:extLst>
      <p:ext uri="{BB962C8B-B14F-4D97-AF65-F5344CB8AC3E}">
        <p14:creationId xmlns:p14="http://schemas.microsoft.com/office/powerpoint/2010/main" val="10418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1960563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7340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C875B-2D0E-41AC-8558-3A3E73066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3-1</a:t>
            </a:r>
          </a:p>
        </p:txBody>
      </p:sp>
    </p:spTree>
    <p:extLst>
      <p:ext uri="{BB962C8B-B14F-4D97-AF65-F5344CB8AC3E}">
        <p14:creationId xmlns:p14="http://schemas.microsoft.com/office/powerpoint/2010/main" val="95001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944F-063B-4113-956B-485C4FF84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3-1</a:t>
            </a:r>
          </a:p>
        </p:txBody>
      </p:sp>
    </p:spTree>
    <p:extLst>
      <p:ext uri="{BB962C8B-B14F-4D97-AF65-F5344CB8AC3E}">
        <p14:creationId xmlns:p14="http://schemas.microsoft.com/office/powerpoint/2010/main" val="257996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2C13-ACB5-4207-934D-D5FC124E4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3-1</a:t>
            </a:r>
          </a:p>
        </p:txBody>
      </p:sp>
    </p:spTree>
    <p:extLst>
      <p:ext uri="{BB962C8B-B14F-4D97-AF65-F5344CB8AC3E}">
        <p14:creationId xmlns:p14="http://schemas.microsoft.com/office/powerpoint/2010/main" val="212956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228F9-1485-4DDE-A8BA-AD77BFC44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3-1</a:t>
            </a:r>
          </a:p>
        </p:txBody>
      </p:sp>
    </p:spTree>
    <p:extLst>
      <p:ext uri="{BB962C8B-B14F-4D97-AF65-F5344CB8AC3E}">
        <p14:creationId xmlns:p14="http://schemas.microsoft.com/office/powerpoint/2010/main" val="21300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439E4-5D35-499E-AEDD-81749059B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3-1</a:t>
            </a:r>
          </a:p>
        </p:txBody>
      </p:sp>
    </p:spTree>
    <p:extLst>
      <p:ext uri="{BB962C8B-B14F-4D97-AF65-F5344CB8AC3E}">
        <p14:creationId xmlns:p14="http://schemas.microsoft.com/office/powerpoint/2010/main" val="423524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1026-2AF1-460A-BD7F-6E49AE1E5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3-1</a:t>
            </a:r>
          </a:p>
        </p:txBody>
      </p:sp>
    </p:spTree>
    <p:extLst>
      <p:ext uri="{BB962C8B-B14F-4D97-AF65-F5344CB8AC3E}">
        <p14:creationId xmlns:p14="http://schemas.microsoft.com/office/powerpoint/2010/main" val="19069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FB12-483A-4A16-8E31-C7DA7E39A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3-1</a:t>
            </a:r>
          </a:p>
        </p:txBody>
      </p:sp>
    </p:spTree>
    <p:extLst>
      <p:ext uri="{BB962C8B-B14F-4D97-AF65-F5344CB8AC3E}">
        <p14:creationId xmlns:p14="http://schemas.microsoft.com/office/powerpoint/2010/main" val="175228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CF03-30B8-49FC-A20F-C08F90FC6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3-1</a:t>
            </a:r>
          </a:p>
        </p:txBody>
      </p:sp>
    </p:spTree>
    <p:extLst>
      <p:ext uri="{BB962C8B-B14F-4D97-AF65-F5344CB8AC3E}">
        <p14:creationId xmlns:p14="http://schemas.microsoft.com/office/powerpoint/2010/main" val="348073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39696-3EDC-4FF5-AD2C-BCD1A4242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 3-1</a:t>
            </a:r>
          </a:p>
        </p:txBody>
      </p:sp>
    </p:spTree>
    <p:extLst>
      <p:ext uri="{BB962C8B-B14F-4D97-AF65-F5344CB8AC3E}">
        <p14:creationId xmlns:p14="http://schemas.microsoft.com/office/powerpoint/2010/main" val="181877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466013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-1588"/>
            <a:ext cx="1905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747A8576-7682-4CE3-AB78-5D99720A5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588" y="6489700"/>
            <a:ext cx="5713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>
                <a:solidFill>
                  <a:schemeClr val="folHlink"/>
                </a:solidFill>
                <a:latin typeface="Arial" charset="0"/>
              </a:rPr>
              <a:t>CENTURY 21 ACCOUNTING © Thomson/South-Western</a:t>
            </a:r>
          </a:p>
        </p:txBody>
      </p:sp>
      <p:sp>
        <p:nvSpPr>
          <p:cNvPr id="149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489700"/>
            <a:ext cx="2741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LESSON  3-1</a:t>
            </a:r>
          </a:p>
        </p:txBody>
      </p:sp>
      <p:pic>
        <p:nvPicPr>
          <p:cNvPr id="1033" name="Picture 9" descr="C:\Documents and Settings\mcm08@fuse.net\My Documents\2005 Business Projects\Slides for Century 21 Accounting\cover art\0538972556_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"/>
          <a:stretch>
            <a:fillRect/>
          </a:stretch>
        </p:blipFill>
        <p:spPr bwMode="auto">
          <a:xfrm>
            <a:off x="0" y="0"/>
            <a:ext cx="10334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LESSON 3-1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8534400" cy="2133600"/>
          </a:xfrm>
          <a:solidFill>
            <a:srgbClr val="FF6600">
              <a:alpha val="49000"/>
            </a:srgbClr>
          </a:solidFill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Journals, </a:t>
            </a:r>
            <a:r>
              <a:rPr lang="en-US" b="1" dirty="0" smtClean="0">
                <a:solidFill>
                  <a:schemeClr val="tx1"/>
                </a:solidFill>
              </a:rPr>
              <a:t>Source </a:t>
            </a:r>
            <a:r>
              <a:rPr lang="en-US" b="1" dirty="0" smtClean="0">
                <a:solidFill>
                  <a:schemeClr val="tx1"/>
                </a:solidFill>
              </a:rPr>
              <a:t>Documents, </a:t>
            </a:r>
          </a:p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and Recording </a:t>
            </a:r>
            <a:r>
              <a:rPr lang="en-US" b="1" dirty="0" smtClean="0">
                <a:solidFill>
                  <a:schemeClr val="tx1"/>
                </a:solidFill>
              </a:rPr>
              <a:t>Entries </a:t>
            </a:r>
          </a:p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in </a:t>
            </a:r>
            <a:r>
              <a:rPr lang="en-US" b="1" dirty="0" smtClean="0">
                <a:solidFill>
                  <a:schemeClr val="tx1"/>
                </a:solidFill>
              </a:rPr>
              <a:t>a Journal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 Tape - 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0"/>
            <a:ext cx="7772400" cy="2362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calculator tape</a:t>
            </a:r>
            <a:r>
              <a:rPr lang="en-US" b="1" dirty="0" smtClean="0"/>
              <a:t> </a:t>
            </a:r>
            <a:r>
              <a:rPr lang="en-US" dirty="0" smtClean="0"/>
              <a:t>is used to total the amount of cash received from sales for each day.  </a:t>
            </a:r>
          </a:p>
          <a:p>
            <a:r>
              <a:rPr lang="en-US" i="1" dirty="0" smtClean="0"/>
              <a:t>Each tape is numbered with each day’s date.  T12 in the example above refers to August 12.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4944F-063B-4113-956B-485C4FF84A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3-1</a:t>
            </a:r>
            <a:endParaRPr lang="en-US"/>
          </a:p>
        </p:txBody>
      </p:sp>
      <p:pic>
        <p:nvPicPr>
          <p:cNvPr id="6" name="Picture 7" descr="C:\Documents and Settings\mcm08@fuse.net\My Documents\2005 Business Projects\Slides for Century 21 Accounting\Blue\ch03\C21_blue_0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9" y="1447800"/>
            <a:ext cx="269591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36C5A-A607-4025-8A3F-C63516D8F8D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3-1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Four Steps to Journalizing a Transaction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CCECFF"/>
                </a:solidFill>
                <a:latin typeface="Arial" charset="0"/>
              </a:rPr>
              <a:t>page 60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09600" y="1676400"/>
            <a:ext cx="7620000" cy="1752600"/>
            <a:chOff x="432" y="1344"/>
            <a:chExt cx="4896" cy="1259"/>
          </a:xfrm>
        </p:grpSpPr>
        <p:pic>
          <p:nvPicPr>
            <p:cNvPr id="11276" name="Picture 25" descr="C:\Documents and Settings\mcm08@fuse.net\My Documents\2005 Business Projects\Slides for Century 21 Accounting\Green\green_jpg_files\C21_grn_030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" r="1016"/>
            <a:stretch>
              <a:fillRect/>
            </a:stretch>
          </p:blipFill>
          <p:spPr bwMode="auto">
            <a:xfrm>
              <a:off x="432" y="1344"/>
              <a:ext cx="4896" cy="125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7" name="Picture 30" descr="C:\Documents and Settings\mcm08@fuse.net\My Documents\2005 Business Projects\Slides for Century 21 Accounting\Green\green_jpg_files\C21_grn_030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2" r="32712" b="75298"/>
            <a:stretch>
              <a:fillRect/>
            </a:stretch>
          </p:blipFill>
          <p:spPr bwMode="auto">
            <a:xfrm>
              <a:off x="2064" y="1344"/>
              <a:ext cx="1680" cy="31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71" name="Group 14"/>
          <p:cNvGrpSpPr>
            <a:grpSpLocks/>
          </p:cNvGrpSpPr>
          <p:nvPr/>
        </p:nvGrpSpPr>
        <p:grpSpPr bwMode="auto">
          <a:xfrm>
            <a:off x="533400" y="3657600"/>
            <a:ext cx="7759700" cy="2282825"/>
            <a:chOff x="427038" y="4281488"/>
            <a:chExt cx="7759047" cy="2057765"/>
          </a:xfrm>
        </p:grpSpPr>
        <p:sp>
          <p:nvSpPr>
            <p:cNvPr id="11272" name="Rectangle 13"/>
            <p:cNvSpPr>
              <a:spLocks noChangeArrowheads="1"/>
            </p:cNvSpPr>
            <p:nvPr/>
          </p:nvSpPr>
          <p:spPr bwMode="auto">
            <a:xfrm>
              <a:off x="427038" y="4646613"/>
              <a:ext cx="4983162" cy="63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2.	Write the title of the account debited. Write the debit amount.</a:t>
              </a:r>
            </a:p>
          </p:txBody>
        </p:sp>
        <p:sp>
          <p:nvSpPr>
            <p:cNvPr id="11273" name="Rectangle 12"/>
            <p:cNvSpPr>
              <a:spLocks noChangeArrowheads="1"/>
            </p:cNvSpPr>
            <p:nvPr/>
          </p:nvSpPr>
          <p:spPr bwMode="auto">
            <a:xfrm>
              <a:off x="436563" y="4281488"/>
              <a:ext cx="7226850" cy="36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1.	Write the date in the Date column (list chronologically).</a:t>
              </a:r>
            </a:p>
          </p:txBody>
        </p:sp>
        <p:sp>
          <p:nvSpPr>
            <p:cNvPr id="11274" name="Rectangle 14"/>
            <p:cNvSpPr>
              <a:spLocks noChangeArrowheads="1"/>
            </p:cNvSpPr>
            <p:nvPr/>
          </p:nvSpPr>
          <p:spPr bwMode="auto">
            <a:xfrm>
              <a:off x="427038" y="5313363"/>
              <a:ext cx="5059362" cy="63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3.	Write the title of the account credited. Write the credit amount.</a:t>
              </a:r>
            </a:p>
          </p:txBody>
        </p:sp>
        <p:sp>
          <p:nvSpPr>
            <p:cNvPr id="11275" name="Rectangle 15"/>
            <p:cNvSpPr>
              <a:spLocks noChangeArrowheads="1"/>
            </p:cNvSpPr>
            <p:nvPr/>
          </p:nvSpPr>
          <p:spPr bwMode="auto">
            <a:xfrm>
              <a:off x="427038" y="5978525"/>
              <a:ext cx="7759047" cy="36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4.	Write the source document number in the Doc. No. column.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33400" y="3581400"/>
            <a:ext cx="7759700" cy="235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4A236-95DE-44AE-B4B4-30DA1DDA770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3-1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85800" y="2209800"/>
            <a:ext cx="7772400" cy="1998663"/>
            <a:chOff x="432" y="1344"/>
            <a:chExt cx="4896" cy="1259"/>
          </a:xfrm>
        </p:grpSpPr>
        <p:pic>
          <p:nvPicPr>
            <p:cNvPr id="3" name="Picture 25" descr="C:\Documents and Settings\mcm08@fuse.net\My Documents\2005 Business Projects\Slides for Century 21 Accounting\Green\green_jpg_files\C21_grn_030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" r="1016"/>
            <a:stretch>
              <a:fillRect/>
            </a:stretch>
          </p:blipFill>
          <p:spPr bwMode="auto">
            <a:xfrm>
              <a:off x="432" y="1344"/>
              <a:ext cx="4896" cy="1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0" descr="C:\Documents and Settings\mcm08@fuse.net\My Documents\2005 Business Projects\Slides for Century 21 Accounting\Green\green_jpg_files\C21_grn_030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2" r="32712" b="75298"/>
            <a:stretch>
              <a:fillRect/>
            </a:stretch>
          </p:blipFill>
          <p:spPr bwMode="auto">
            <a:xfrm>
              <a:off x="2064" y="1344"/>
              <a:ext cx="16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427038" y="4646613"/>
            <a:ext cx="4983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2.	Write the title of the account debited. Write the debit amount.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RECEIVED CASH FROM OWNER AS AN INVESTMENT</a:t>
            </a: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CCECFF"/>
                </a:solidFill>
                <a:latin typeface="Arial" charset="0"/>
              </a:rPr>
              <a:t>page 60</a:t>
            </a:r>
          </a:p>
        </p:txBody>
      </p:sp>
      <p:pic>
        <p:nvPicPr>
          <p:cNvPr id="12294" name="Picture 6" descr="C:\Documents and Settings\mcm08@fuse.net\My Documents\2005 Business Projects\Slides for Century 21 Accounting\Blue\ch03\C21_blue_03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03738"/>
            <a:ext cx="28956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7200" y="1371600"/>
            <a:ext cx="8229600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000" i="1">
                <a:latin typeface="Arial" charset="0"/>
              </a:rPr>
              <a:t>August 1. Received cash from owner as an investment, $5,000.00. Receipt No. 1.</a:t>
            </a:r>
            <a:endParaRPr lang="en-US" sz="2000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36563" y="4281488"/>
            <a:ext cx="436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1.	Write the date in the Date column.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427038" y="5313363"/>
            <a:ext cx="5059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3.	Write the title of the account credited. Write the credit amount.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427038" y="5978525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4.	Write the source document number in the Doc. No. column.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AE2A5-A258-4162-81E9-00BADEF2643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3-1</a:t>
            </a:r>
          </a:p>
        </p:txBody>
      </p:sp>
      <p:pic>
        <p:nvPicPr>
          <p:cNvPr id="14362" name="Picture 26" descr="C:\Documents and Settings\mcm08@fuse.net\My Documents\2005 Business Projects\Slides for Century 21 Accounting\Green\green_jpg_files\C21_grn_0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r="1016"/>
          <a:stretch>
            <a:fillRect/>
          </a:stretch>
        </p:blipFill>
        <p:spPr bwMode="auto">
          <a:xfrm>
            <a:off x="457200" y="1828800"/>
            <a:ext cx="83820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PAID CASH FOR SUPPLIES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CCECFF"/>
                </a:solidFill>
                <a:latin typeface="Arial" charset="0"/>
              </a:rPr>
              <a:t>page 61</a:t>
            </a:r>
          </a:p>
        </p:txBody>
      </p:sp>
      <p:pic>
        <p:nvPicPr>
          <p:cNvPr id="14342" name="Picture 6" descr="C:\Documents and Settings\mcm08@fuse.net\My Documents\2005 Business Projects\Slides for Century 21 Accounting\Blue\ch03\C21_blue_0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4025"/>
            <a:ext cx="28956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8229600" cy="396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000" i="1">
                <a:latin typeface="Arial" charset="0"/>
              </a:rPr>
              <a:t>August 3. Paid cash for supplies, $275.00. Check No. 1.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04800" y="4129088"/>
            <a:ext cx="436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4488" indent="-34448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latin typeface="Arial" charset="0"/>
                <a:cs typeface="Arial" charset="0"/>
              </a:rPr>
              <a:t>1.	Write the date in the Date column.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304800" y="5834063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4.	Write the source document number in the Doc. No. column.</a:t>
            </a:r>
            <a:endParaRPr lang="en-US" sz="2000">
              <a:latin typeface="Arial" charset="0"/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04800" y="5164138"/>
            <a:ext cx="510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3.	Write the title of the account credited. Write the credit amount.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304800" y="4494213"/>
            <a:ext cx="510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2.	Write the title of the account debited. Write the debit amount.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3-1 Work Together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F1026-2AF1-460A-BD7F-6E49AE1E57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3-1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71982"/>
          <a:stretch/>
        </p:blipFill>
        <p:spPr>
          <a:xfrm>
            <a:off x="24096" y="1676400"/>
            <a:ext cx="9043704" cy="4038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43434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4343400"/>
            <a:ext cx="3657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7800" y="43434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9800" y="4343400"/>
            <a:ext cx="205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31470" y="4667250"/>
            <a:ext cx="367392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19800" y="4710793"/>
            <a:ext cx="205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9213" y="50673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1470" y="5021036"/>
            <a:ext cx="367393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7800" y="5070021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57900" y="5070021"/>
            <a:ext cx="19431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6154" y="5380264"/>
            <a:ext cx="389164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72200" y="541020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48500" y="3581400"/>
            <a:ext cx="6477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What’s a Journal?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So far we’ve been able to break down parts of transactions into debits and credits using a T-account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Now we will be using a specialized form that’s used to record debits and credits </a:t>
            </a:r>
            <a:r>
              <a:rPr lang="en-US" dirty="0" smtClean="0"/>
              <a:t>in chronological </a:t>
            </a:r>
            <a:r>
              <a:rPr lang="en-US" dirty="0" smtClean="0"/>
              <a:t>order</a:t>
            </a: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919B7-C64E-48EC-92D0-302F59CA61A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3-1</a:t>
            </a:r>
          </a:p>
        </p:txBody>
      </p:sp>
      <p:pic>
        <p:nvPicPr>
          <p:cNvPr id="6" name="Picture 6" descr="C:\Documents and Settings\mcm08@fuse.net\My Documents\2005 Business Projects\Slides for Century 21 Accounting\Blue\ch03\C21_blue_0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28956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68690-249E-46F1-8145-0B51F7BBE4A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3-1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GENERAL JOURNAL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CCECFF"/>
                </a:solidFill>
                <a:latin typeface="Arial" charset="0"/>
              </a:rPr>
              <a:t>page 57</a:t>
            </a:r>
          </a:p>
        </p:txBody>
      </p:sp>
      <p:pic>
        <p:nvPicPr>
          <p:cNvPr id="4104" name="Picture 8" descr="C:\Documents and Settings\mcm08@fuse.net\My Documents\2005 Business Projects\Slides for Century 21 Accounting\Green\green_jpg_files\C21_grn_0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5"/>
          <a:stretch>
            <a:fillRect/>
          </a:stretch>
        </p:blipFill>
        <p:spPr bwMode="auto">
          <a:xfrm>
            <a:off x="762000" y="2286000"/>
            <a:ext cx="7620000" cy="1822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609600" y="1371600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A </a:t>
            </a:r>
            <a:r>
              <a:rPr lang="en-US" b="1" u="sng" dirty="0"/>
              <a:t>journal</a:t>
            </a:r>
            <a:r>
              <a:rPr lang="en-US" b="1" dirty="0"/>
              <a:t> is a form that’s used to record transactions in chronological </a:t>
            </a:r>
            <a:r>
              <a:rPr lang="en-US" b="1" dirty="0" smtClean="0"/>
              <a:t>order on a daily basis.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a Source Document?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Every transaction that is journalized MUST have proof that it exists to verify for accuracy.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</a:t>
            </a:r>
            <a:r>
              <a:rPr lang="en-US" b="1" u="sng" dirty="0" smtClean="0"/>
              <a:t>source document </a:t>
            </a:r>
            <a:r>
              <a:rPr lang="en-US" dirty="0" smtClean="0"/>
              <a:t>is a form which information is obtained from to journalize a transaction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transaction cannot be journalized without a source document to </a:t>
            </a:r>
            <a:r>
              <a:rPr lang="en-US" dirty="0" smtClean="0"/>
              <a:t>prove</a:t>
            </a:r>
            <a:r>
              <a:rPr lang="en-US" dirty="0" smtClean="0"/>
              <a:t> </a:t>
            </a:r>
            <a:r>
              <a:rPr lang="en-US" dirty="0" smtClean="0"/>
              <a:t>it.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52A7E-15FD-4716-A5D3-0D1B2AD2DBB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3-1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Source Documents and Abbreviations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91549-96FE-49BD-B640-0C130247D26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3-1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66953"/>
              </p:ext>
            </p:extLst>
          </p:nvPr>
        </p:nvGraphicFramePr>
        <p:xfrm>
          <a:off x="914400" y="2133600"/>
          <a:ext cx="6858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743200"/>
              </a:tblGrid>
              <a:tr h="6553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CHECKS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SALES INVOICES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RECEIPTS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</a:t>
                      </a:r>
                      <a:endParaRPr lang="en-US" sz="2400" b="1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CALCULATOR</a:t>
                      </a:r>
                      <a:r>
                        <a:rPr lang="en-US" sz="2400" b="1" baseline="0" dirty="0" smtClean="0"/>
                        <a:t> TAPES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</a:t>
                      </a:r>
                      <a:endParaRPr lang="en-US" sz="2400" b="1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MEMORANDUMS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CHECKS - C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4572000"/>
            <a:ext cx="7772400" cy="1219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check</a:t>
            </a:r>
            <a:r>
              <a:rPr lang="en-US" dirty="0" smtClean="0"/>
              <a:t> is used for making cash payments and orders a bank to pay (debit) cash from a bank account.</a:t>
            </a:r>
          </a:p>
          <a:p>
            <a:r>
              <a:rPr lang="en-US" dirty="0" smtClean="0"/>
              <a:t>Each check is </a:t>
            </a:r>
            <a:r>
              <a:rPr lang="en-US" dirty="0" err="1" smtClean="0"/>
              <a:t>prenumbered</a:t>
            </a:r>
            <a:r>
              <a:rPr lang="en-US" dirty="0" smtClean="0"/>
              <a:t> to account for all checks.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926DA-CCDD-4061-AFE1-0FA1533739F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3-1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CCECFF"/>
                </a:solidFill>
                <a:latin typeface="Arial" charset="0"/>
              </a:rPr>
              <a:t>page 58</a:t>
            </a:r>
          </a:p>
        </p:txBody>
      </p:sp>
      <p:pic>
        <p:nvPicPr>
          <p:cNvPr id="6149" name="Picture 5" descr="C:\Documents and Settings\mcm08@fuse.net\My Documents\2005 Business Projects\Slides for Century 21 Accounting\Blue\ch03\C21_blue_0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4407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SALES </a:t>
            </a:r>
            <a:r>
              <a:rPr lang="en-US" dirty="0" smtClean="0"/>
              <a:t>INVOICES - 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4876800"/>
            <a:ext cx="7772400" cy="1219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sales</a:t>
            </a:r>
            <a:r>
              <a:rPr lang="en-US" u="sng" dirty="0" smtClean="0"/>
              <a:t> </a:t>
            </a:r>
            <a:r>
              <a:rPr lang="en-US" b="1" u="sng" dirty="0" smtClean="0"/>
              <a:t>invoice</a:t>
            </a:r>
            <a:r>
              <a:rPr lang="en-US" dirty="0" smtClean="0"/>
              <a:t> is used to record a sale on account.</a:t>
            </a:r>
          </a:p>
          <a:p>
            <a:r>
              <a:rPr lang="en-US" dirty="0"/>
              <a:t>Each </a:t>
            </a:r>
            <a:r>
              <a:rPr lang="en-US" dirty="0" smtClean="0"/>
              <a:t>sales invoice is </a:t>
            </a:r>
            <a:r>
              <a:rPr lang="en-US" dirty="0" err="1"/>
              <a:t>prenumbered</a:t>
            </a:r>
            <a:r>
              <a:rPr lang="en-US" dirty="0"/>
              <a:t> to account for all </a:t>
            </a:r>
            <a:r>
              <a:rPr lang="en-US" dirty="0" smtClean="0"/>
              <a:t>invoices.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A0716-FA35-465C-9143-03509C955FC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 3-1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7772400" y="7143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CCECFF"/>
                </a:solidFill>
                <a:latin typeface="Arial" charset="0"/>
              </a:rPr>
              <a:t>page 58</a:t>
            </a:r>
          </a:p>
        </p:txBody>
      </p:sp>
      <p:pic>
        <p:nvPicPr>
          <p:cNvPr id="8197" name="Picture 5" descr="C:\Documents and Settings\mcm08@fuse.net\My Documents\2005 Business Projects\Slides for Century 21 Accounting\Blue\ch03\C21_blue_0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7"/>
          <a:stretch>
            <a:fillRect/>
          </a:stretch>
        </p:blipFill>
        <p:spPr bwMode="auto">
          <a:xfrm>
            <a:off x="457200" y="1905000"/>
            <a:ext cx="83835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Receipt -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305800" cy="16764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receipt</a:t>
            </a:r>
            <a:r>
              <a:rPr lang="en-US" dirty="0" smtClean="0"/>
              <a:t> is written acknowledgment for cash received regarding transactions </a:t>
            </a:r>
            <a:r>
              <a:rPr lang="en-US" i="1" dirty="0" smtClean="0"/>
              <a:t>other</a:t>
            </a:r>
            <a:r>
              <a:rPr lang="en-US" dirty="0" smtClean="0"/>
              <a:t> than sales.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4944F-063B-4113-956B-485C4FF84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3-1</a:t>
            </a:r>
            <a:endParaRPr lang="en-US"/>
          </a:p>
        </p:txBody>
      </p:sp>
      <p:pic>
        <p:nvPicPr>
          <p:cNvPr id="6" name="Picture 5" descr="C:\Documents and Settings\mcm08@fuse.net\My Documents\2005 Business Projects\Slides for Century 21 Accounting\Blue\ch03\C21_blue_0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6" y="1752600"/>
            <a:ext cx="4857750" cy="233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5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Memo - 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7772400" cy="16764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memo</a:t>
            </a:r>
            <a:r>
              <a:rPr lang="en-US" dirty="0" smtClean="0"/>
              <a:t> is a form in which a brief message is written on describing a transaction when no other source document can be used.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4944F-063B-4113-956B-485C4FF84A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 3-1</a:t>
            </a:r>
            <a:endParaRPr lang="en-US"/>
          </a:p>
        </p:txBody>
      </p:sp>
      <p:pic>
        <p:nvPicPr>
          <p:cNvPr id="6" name="Picture 6" descr="C:\Documents and Settings\mcm08@fuse.net\My Documents\2005 Business Projects\Slides for Century 21 Accounting\Blue\ch03\C21_blue_0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396141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9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5GREE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99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ADCA"/>
      </a:accent5>
      <a:accent6>
        <a:srgbClr val="B90000"/>
      </a:accent6>
      <a:hlink>
        <a:srgbClr val="00804B"/>
      </a:hlink>
      <a:folHlink>
        <a:srgbClr val="FFCC00"/>
      </a:folHlink>
    </a:clrScheme>
    <a:fontScheme name="0005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5GRE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5GRE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5G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Settings\mcm08@fuse.net\Application Data\Microsoft\Templates\0005GREEN.pot</Template>
  <TotalTime>1473</TotalTime>
  <Words>426</Words>
  <Application>Microsoft Office PowerPoint</Application>
  <PresentationFormat>On-screen Show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0005GREEN</vt:lpstr>
      <vt:lpstr>LESSON 3-1</vt:lpstr>
      <vt:lpstr>What’s a Journal?</vt:lpstr>
      <vt:lpstr>A GENERAL JOURNAL</vt:lpstr>
      <vt:lpstr>What is a Source Document?</vt:lpstr>
      <vt:lpstr>Types of Source Documents and Abbreviations</vt:lpstr>
      <vt:lpstr>CHECKS - C</vt:lpstr>
      <vt:lpstr>SALES INVOICES - S</vt:lpstr>
      <vt:lpstr>Receipt - R</vt:lpstr>
      <vt:lpstr>Memo - M</vt:lpstr>
      <vt:lpstr>Calculator Tape - T</vt:lpstr>
      <vt:lpstr>Four Steps to Journalizing a Transaction</vt:lpstr>
      <vt:lpstr>RECEIVED CASH FROM OWNER AS AN INVESTMENT</vt:lpstr>
      <vt:lpstr>PAID CASH FOR SUPPLIES</vt:lpstr>
      <vt:lpstr>3-1 Work Together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3-1</dc:title>
  <dc:creator>M. C. McLaughlin</dc:creator>
  <cp:lastModifiedBy>Scott Stasa</cp:lastModifiedBy>
  <cp:revision>42</cp:revision>
  <dcterms:created xsi:type="dcterms:W3CDTF">2005-03-16T23:24:45Z</dcterms:created>
  <dcterms:modified xsi:type="dcterms:W3CDTF">2014-09-21T20:51:47Z</dcterms:modified>
</cp:coreProperties>
</file>