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9" r:id="rId1"/>
  </p:sldMasterIdLst>
  <p:notesMasterIdLst>
    <p:notesMasterId r:id="rId14"/>
  </p:notesMasterIdLst>
  <p:handoutMasterIdLst>
    <p:handoutMasterId r:id="rId15"/>
  </p:handoutMasterIdLst>
  <p:sldIdLst>
    <p:sldId id="298" r:id="rId2"/>
    <p:sldId id="294" r:id="rId3"/>
    <p:sldId id="295" r:id="rId4"/>
    <p:sldId id="296" r:id="rId5"/>
    <p:sldId id="297" r:id="rId6"/>
    <p:sldId id="299" r:id="rId7"/>
    <p:sldId id="263" r:id="rId8"/>
    <p:sldId id="289" r:id="rId9"/>
    <p:sldId id="290" r:id="rId10"/>
    <p:sldId id="266" r:id="rId11"/>
    <p:sldId id="292" r:id="rId12"/>
    <p:sldId id="293" r:id="rId1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699" autoAdjust="0"/>
    <p:restoredTop sz="90929"/>
  </p:normalViewPr>
  <p:slideViewPr>
    <p:cSldViewPr>
      <p:cViewPr varScale="1">
        <p:scale>
          <a:sx n="113" d="100"/>
          <a:sy n="113" d="100"/>
        </p:scale>
        <p:origin x="-1500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9.xml"/><Relationship Id="rId2" Type="http://schemas.openxmlformats.org/officeDocument/2006/relationships/slide" Target="slides/slide8.xml"/><Relationship Id="rId1" Type="http://schemas.openxmlformats.org/officeDocument/2006/relationships/slide" Target="slides/slide7.xml"/><Relationship Id="rId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pPr>
              <a:defRPr/>
            </a:pPr>
            <a:r>
              <a:rPr lang="en-US"/>
              <a:t>LESSON 2-2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EE5C473B-281C-4164-A7C1-C3C45C9CD402}" type="datetime1">
              <a:rPr lang="en-US"/>
              <a:pPr>
                <a:defRPr/>
              </a:pPr>
              <a:t>9/14/2014</a:t>
            </a:fld>
            <a:endParaRPr lang="en-US"/>
          </a:p>
        </p:txBody>
      </p:sp>
      <p:sp>
        <p:nvSpPr>
          <p:cNvPr id="849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49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0185554B-5FFE-4566-9A7A-8818E72502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8048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pPr>
              <a:defRPr/>
            </a:pPr>
            <a:r>
              <a:rPr lang="en-US"/>
              <a:t>LESSON 2-2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46858F94-ADD3-4FE7-8928-A1966B708F16}" type="datetime1">
              <a:rPr lang="en-US"/>
              <a:pPr>
                <a:defRPr/>
              </a:pPr>
              <a:t>9/14/2014</a:t>
            </a:fld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29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29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F3BFDF8F-74AE-4690-950C-733F2A307A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500284"/>
      </p:ext>
    </p:extLst>
  </p:cSld>
  <p:clrMap bg1="lt1" tx1="dk1" bg2="lt2" tx2="dk2" accent1="accent1" accent2="accent2" accent3="accent3" accent4="accent4" accent5="accent5" accent6="accent6" hlink="hlink" folHlink="folHlink"/>
  <p:hf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12954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5638800"/>
            <a:ext cx="9144000" cy="12192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chemeClr val="folHlink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6402388"/>
            <a:ext cx="9144000" cy="4572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588" y="6489700"/>
            <a:ext cx="571341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b"/>
          <a:lstStyle/>
          <a:p>
            <a:pPr>
              <a:defRPr/>
            </a:pPr>
            <a:r>
              <a:rPr lang="en-US" sz="1400">
                <a:solidFill>
                  <a:schemeClr val="folHlink"/>
                </a:solidFill>
                <a:latin typeface="Arial" charset="0"/>
              </a:rPr>
              <a:t>CENTURY 21 ACCOUNTING © Thomson/South-Western</a:t>
            </a:r>
          </a:p>
        </p:txBody>
      </p:sp>
      <p:pic>
        <p:nvPicPr>
          <p:cNvPr id="8" name="Picture 9" descr="C:\Documents and Settings\mcm08@fuse.net\My Documents\2005 Business Projects\Slides for Century 21 Accounting\cover art\0538972556_L.JPG"/>
          <p:cNvPicPr>
            <a:picLocks noChangeAspect="1" noChangeArrowheads="1"/>
          </p:cNvPicPr>
          <p:nvPr/>
        </p:nvPicPr>
        <p:blipFill>
          <a:blip r:embed="rId2"/>
          <a:srcRect b="6180"/>
          <a:stretch>
            <a:fillRect/>
          </a:stretch>
        </p:blipFill>
        <p:spPr bwMode="auto">
          <a:xfrm>
            <a:off x="0" y="0"/>
            <a:ext cx="1033463" cy="128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45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1066800" y="76200"/>
            <a:ext cx="7461250" cy="1143000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4454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1600200"/>
            <a:ext cx="6319838" cy="4038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Rectangle 8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LESSON  2-2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7BB94A-601D-451A-87A1-15639FC0E6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LESSON  2-2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2250" y="76200"/>
            <a:ext cx="1960563" cy="601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200"/>
            <a:ext cx="5734050" cy="601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B9BDB2-94C4-4FA4-836F-417482AE20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LESSON  2-2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0F9020-8759-4AA4-A284-3DB3E0F92F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LESSON  2-2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89D5B1-05EA-47F3-9588-A22FB4E307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LESSON  2-2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CC644A-5D84-41AB-B47F-CE5CCF3417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LESSON  2-2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A48BF0-002F-453D-B5A8-8AB1B9EEA0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LESSON  2-2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9C2902-BA1B-40F8-B73C-D9CC2A279A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LESSON  2-2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4F931A-5D48-4026-A918-676B806A4F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LESSON  2-2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D2F77F-BBDD-42E4-9C35-E69D9702F5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LESSON  2-2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DE8638-BBB5-41CF-AC7C-6863BD0BEA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LESSON  2-2</a:t>
            </a:r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ChangeArrowheads="1"/>
          </p:cNvSpPr>
          <p:nvPr/>
        </p:nvSpPr>
        <p:spPr bwMode="auto">
          <a:xfrm>
            <a:off x="0" y="0"/>
            <a:ext cx="9144000" cy="12954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</a:endParaRPr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76200"/>
            <a:ext cx="7466013" cy="1143000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429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-1588"/>
            <a:ext cx="1905000" cy="457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chemeClr val="folHlink"/>
                </a:solidFill>
                <a:latin typeface="+mn-lt"/>
              </a:defRPr>
            </a:lvl1pPr>
          </a:lstStyle>
          <a:p>
            <a:pPr>
              <a:defRPr/>
            </a:pPr>
            <a:fld id="{E8C2F115-06FF-4BB3-89A8-2161BBC41E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430" name="Rectangle 6"/>
          <p:cNvSpPr>
            <a:spLocks noChangeArrowheads="1"/>
          </p:cNvSpPr>
          <p:nvPr/>
        </p:nvSpPr>
        <p:spPr bwMode="auto">
          <a:xfrm>
            <a:off x="0" y="6400800"/>
            <a:ext cx="9144000" cy="4572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</a:endParaRPr>
          </a:p>
        </p:txBody>
      </p:sp>
      <p:sp>
        <p:nvSpPr>
          <p:cNvPr id="103431" name="Text Box 7"/>
          <p:cNvSpPr txBox="1">
            <a:spLocks noChangeArrowheads="1"/>
          </p:cNvSpPr>
          <p:nvPr/>
        </p:nvSpPr>
        <p:spPr bwMode="auto">
          <a:xfrm>
            <a:off x="1588" y="6489700"/>
            <a:ext cx="571341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b"/>
          <a:lstStyle/>
          <a:p>
            <a:pPr>
              <a:defRPr/>
            </a:pPr>
            <a:r>
              <a:rPr lang="en-US" sz="1400">
                <a:solidFill>
                  <a:schemeClr val="folHlink"/>
                </a:solidFill>
                <a:latin typeface="Arial" charset="0"/>
              </a:rPr>
              <a:t>CENTURY 21 ACCOUNTING © Thomson/South-Western</a:t>
            </a:r>
          </a:p>
        </p:txBody>
      </p:sp>
      <p:sp>
        <p:nvSpPr>
          <p:cNvPr id="10343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400800" y="6489700"/>
            <a:ext cx="2741613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folHlink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LESSON  2-2</a:t>
            </a:r>
          </a:p>
        </p:txBody>
      </p:sp>
      <p:pic>
        <p:nvPicPr>
          <p:cNvPr id="1033" name="Picture 9" descr="C:\Documents and Settings\mcm08@fuse.net\My Documents\2005 Business Projects\Slides for Century 21 Accounting\cover art\0538972556_L.JPG"/>
          <p:cNvPicPr>
            <a:picLocks noChangeAspect="1" noChangeArrowheads="1"/>
          </p:cNvPicPr>
          <p:nvPr/>
        </p:nvPicPr>
        <p:blipFill>
          <a:blip r:embed="rId13"/>
          <a:srcRect b="6180"/>
          <a:stretch>
            <a:fillRect/>
          </a:stretch>
        </p:blipFill>
        <p:spPr bwMode="auto">
          <a:xfrm>
            <a:off x="0" y="0"/>
            <a:ext cx="1033463" cy="128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ransition spd="slow">
    <p:fade/>
  </p:transition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n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n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n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n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n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n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n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witter.com/@north_biz" TargetMode="External"/><Relationship Id="rId2" Type="http://schemas.openxmlformats.org/officeDocument/2006/relationships/hyperlink" Target="http://northbiz.weebly.com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524000"/>
            <a:ext cx="7461250" cy="1295400"/>
          </a:xfrm>
          <a:solidFill>
            <a:srgbClr val="FF6600">
              <a:alpha val="61000"/>
            </a:srgbClr>
          </a:solidFill>
        </p:spPr>
        <p:txBody>
          <a:bodyPr/>
          <a:lstStyle/>
          <a:p>
            <a:pPr algn="ctr"/>
            <a:r>
              <a:rPr lang="en-US" dirty="0" smtClean="0"/>
              <a:t>2-2: Analyzing How Transactions Affect Accounts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038600"/>
            <a:ext cx="6400800" cy="1752600"/>
          </a:xfrm>
        </p:spPr>
        <p:txBody>
          <a:bodyPr>
            <a:normAutofit/>
          </a:bodyPr>
          <a:lstStyle/>
          <a:p>
            <a:pPr algn="ctr"/>
            <a:r>
              <a:rPr lang="en-US" sz="2500" dirty="0" smtClean="0">
                <a:solidFill>
                  <a:schemeClr val="tx1"/>
                </a:solidFill>
              </a:rPr>
              <a:t>Mr. Stasa – WE City Schools</a:t>
            </a:r>
          </a:p>
          <a:p>
            <a:pPr algn="ctr"/>
            <a:r>
              <a:rPr lang="en-US" sz="2500" dirty="0" smtClean="0">
                <a:hlinkClick r:id="rId2"/>
              </a:rPr>
              <a:t>http://northbiz.weebly.com</a:t>
            </a:r>
            <a:endParaRPr lang="en-US" sz="2500" dirty="0" smtClean="0"/>
          </a:p>
          <a:p>
            <a:pPr algn="ctr"/>
            <a:r>
              <a:rPr lang="en-US" sz="2500" dirty="0" smtClean="0">
                <a:hlinkClick r:id="rId3"/>
              </a:rPr>
              <a:t>http://www.twitter.com/@north_biz</a:t>
            </a:r>
            <a:endParaRPr lang="en-US" sz="2500" dirty="0" smtClean="0"/>
          </a:p>
          <a:p>
            <a:pPr algn="ctr"/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395788838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7F0A50-6D0B-40A1-86F8-18A54CCD635F}" type="slidenum">
              <a:rPr lang="en-US"/>
              <a:pPr>
                <a:defRPr/>
              </a:pPr>
              <a:t>10</a:t>
            </a:fld>
            <a:endParaRPr lang="en-US"/>
          </a:p>
        </p:txBody>
      </p:sp>
      <p:sp>
        <p:nvSpPr>
          <p:cNvPr id="2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LESSON  2-2</a:t>
            </a:r>
          </a:p>
        </p:txBody>
      </p:sp>
      <p:sp>
        <p:nvSpPr>
          <p:cNvPr id="22562" name="Rectangle 3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BOUGHT SUPPLIES ON ACCOUNT</a:t>
            </a:r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7772400" y="714375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r>
              <a:rPr lang="en-US" sz="1600">
                <a:solidFill>
                  <a:srgbClr val="CCECFF"/>
                </a:solidFill>
                <a:latin typeface="Arial" charset="0"/>
              </a:rPr>
              <a:t>page 35</a:t>
            </a:r>
          </a:p>
        </p:txBody>
      </p:sp>
      <p:pic>
        <p:nvPicPr>
          <p:cNvPr id="22533" name="Picture 5" descr="C:\Documents and Settings\mcm08@fuse.net\My Documents\2005 Business Projects\Slides for Century 21 Accounting\Blue\ch02\C21_blue_02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2133600"/>
            <a:ext cx="6800850" cy="274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496888" y="1598613"/>
            <a:ext cx="7743825" cy="3968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50000">
                <a:srgbClr val="CCECFF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sz="2000" i="1">
                <a:latin typeface="Arial" charset="0"/>
              </a:rPr>
              <a:t>August 7. Bought supplies on account from Supply Depot, $500.00.</a:t>
            </a:r>
          </a:p>
        </p:txBody>
      </p:sp>
      <p:sp>
        <p:nvSpPr>
          <p:cNvPr id="22536" name="Rectangle 8"/>
          <p:cNvSpPr>
            <a:spLocks noChangeArrowheads="1"/>
          </p:cNvSpPr>
          <p:nvPr/>
        </p:nvSpPr>
        <p:spPr bwMode="auto">
          <a:xfrm>
            <a:off x="457200" y="4840288"/>
            <a:ext cx="38068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</a:pPr>
            <a:r>
              <a:rPr lang="en-US" sz="2000">
                <a:latin typeface="Arial" charset="0"/>
              </a:rPr>
              <a:t>1. Which accounts are affected?</a:t>
            </a:r>
          </a:p>
        </p:txBody>
      </p:sp>
      <p:sp>
        <p:nvSpPr>
          <p:cNvPr id="22537" name="Rectangle 9"/>
          <p:cNvSpPr>
            <a:spLocks noChangeArrowheads="1"/>
          </p:cNvSpPr>
          <p:nvPr/>
        </p:nvSpPr>
        <p:spPr bwMode="auto">
          <a:xfrm>
            <a:off x="457200" y="5221288"/>
            <a:ext cx="40655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</a:pPr>
            <a:r>
              <a:rPr lang="en-US" sz="2000">
                <a:latin typeface="Arial" charset="0"/>
              </a:rPr>
              <a:t>2. How is each account classified?</a:t>
            </a:r>
          </a:p>
        </p:txBody>
      </p:sp>
      <p:sp>
        <p:nvSpPr>
          <p:cNvPr id="22538" name="Rectangle 10"/>
          <p:cNvSpPr>
            <a:spLocks noChangeArrowheads="1"/>
          </p:cNvSpPr>
          <p:nvPr/>
        </p:nvSpPr>
        <p:spPr bwMode="auto">
          <a:xfrm>
            <a:off x="457200" y="5602288"/>
            <a:ext cx="4546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</a:pPr>
            <a:r>
              <a:rPr lang="en-US" sz="2000">
                <a:latin typeface="Arial" charset="0"/>
              </a:rPr>
              <a:t>3. How is each classification changed?</a:t>
            </a:r>
          </a:p>
        </p:txBody>
      </p:sp>
      <p:sp>
        <p:nvSpPr>
          <p:cNvPr id="22539" name="Rectangle 11"/>
          <p:cNvSpPr>
            <a:spLocks noChangeArrowheads="1"/>
          </p:cNvSpPr>
          <p:nvPr/>
        </p:nvSpPr>
        <p:spPr bwMode="auto">
          <a:xfrm>
            <a:off x="457200" y="5983288"/>
            <a:ext cx="5613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</a:pPr>
            <a:r>
              <a:rPr lang="en-US" sz="2000">
                <a:latin typeface="Arial" charset="0"/>
              </a:rPr>
              <a:t>4. How is each amount entered in the accounts?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66799" y="2133600"/>
            <a:ext cx="7173913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974850" y="2781300"/>
            <a:ext cx="15113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295400" y="3253844"/>
            <a:ext cx="1511300" cy="4799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5257800" y="2743200"/>
            <a:ext cx="20574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6400800" y="3265221"/>
            <a:ext cx="1511300" cy="4685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4" grpId="0" animBg="1" autoUpdateAnimBg="0"/>
      <p:bldP spid="13" grpId="0" animBg="1"/>
      <p:bldP spid="14" grpId="0" animBg="1"/>
      <p:bldP spid="15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AE4E18-AA1C-4911-82D8-C75074D3C19B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LESSON  2-2</a:t>
            </a:r>
            <a:endParaRPr lang="en-US"/>
          </a:p>
        </p:txBody>
      </p:sp>
      <p:pic>
        <p:nvPicPr>
          <p:cNvPr id="22532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34925"/>
            <a:ext cx="7772400" cy="644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752600" y="762000"/>
            <a:ext cx="20574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905000" y="952500"/>
            <a:ext cx="1028700" cy="190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3124200" y="985157"/>
            <a:ext cx="1028700" cy="190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2095500" y="1752600"/>
            <a:ext cx="1866900" cy="190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1752600" y="1943100"/>
            <a:ext cx="1028700" cy="190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3295650" y="1943100"/>
            <a:ext cx="1028700" cy="190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2419350" y="2819400"/>
            <a:ext cx="1028700" cy="190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2000250" y="3009900"/>
            <a:ext cx="1028700" cy="190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3126921" y="3040969"/>
            <a:ext cx="1028700" cy="190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2362200" y="3810000"/>
            <a:ext cx="1028700" cy="190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3390900" y="3992336"/>
            <a:ext cx="1028700" cy="190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1736271" y="3992336"/>
            <a:ext cx="1028700" cy="190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2266950" y="4800600"/>
            <a:ext cx="1638300" cy="190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1883229" y="5037364"/>
            <a:ext cx="1028700" cy="190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3284764" y="5029200"/>
            <a:ext cx="1028700" cy="190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2408464" y="5791200"/>
            <a:ext cx="1028700" cy="190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1543050" y="6019800"/>
            <a:ext cx="1028700" cy="190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3448050" y="6019800"/>
            <a:ext cx="1028700" cy="190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6629400" y="742950"/>
            <a:ext cx="1028700" cy="190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6019800" y="985157"/>
            <a:ext cx="1028700" cy="190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7467600" y="960664"/>
            <a:ext cx="1028700" cy="190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6172200" y="1752600"/>
            <a:ext cx="2057400" cy="190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7658100" y="1973036"/>
            <a:ext cx="1028700" cy="190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6172200" y="2732314"/>
            <a:ext cx="2133600" cy="190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6115050" y="3009900"/>
            <a:ext cx="1028700" cy="190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7279821" y="3040969"/>
            <a:ext cx="1028700" cy="190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6724650" y="3801836"/>
            <a:ext cx="1028700" cy="190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5867400" y="4000500"/>
            <a:ext cx="1028700" cy="190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7658100" y="4000500"/>
            <a:ext cx="1028700" cy="190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8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4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0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6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2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8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4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0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6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2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8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4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5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7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F24793-B84B-487F-904E-535256DEDDBA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LESSON  2-2</a:t>
            </a:r>
            <a:endParaRPr lang="en-US"/>
          </a:p>
        </p:txBody>
      </p:sp>
      <p:pic>
        <p:nvPicPr>
          <p:cNvPr id="23556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1113"/>
            <a:ext cx="7772400" cy="6389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of 2-1…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8382000" cy="4724400"/>
          </a:xfrm>
        </p:spPr>
        <p:txBody>
          <a:bodyPr/>
          <a:lstStyle/>
          <a:p>
            <a:r>
              <a:rPr lang="en-US" dirty="0" smtClean="0"/>
              <a:t>Each T-account has a debit (left side) and a credit (right side).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0F9020-8759-4AA4-A284-3DB3E0F92F46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LESSON  2-2</a:t>
            </a:r>
            <a:endParaRPr lang="en-US"/>
          </a:p>
        </p:txBody>
      </p:sp>
      <p:pic>
        <p:nvPicPr>
          <p:cNvPr id="7" name="Picture 5" descr="C:\Documents and Settings\mcm08@fuse.net\My Documents\2005 Business Projects\Slides for Century 21 Accounting\Blue\ch02\C21_blue_020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503"/>
          <a:stretch/>
        </p:blipFill>
        <p:spPr bwMode="auto">
          <a:xfrm>
            <a:off x="1143000" y="2819400"/>
            <a:ext cx="6953026" cy="1615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215355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5292BD-C3D9-4D58-AA04-F823081B03A5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LESSON  2-1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Review of 2-1…</a:t>
            </a:r>
            <a:endParaRPr lang="en-US" dirty="0" smtClean="0"/>
          </a:p>
        </p:txBody>
      </p:sp>
      <p:sp>
        <p:nvSpPr>
          <p:cNvPr id="7173" name="Text Box 4"/>
          <p:cNvSpPr txBox="1">
            <a:spLocks noChangeArrowheads="1"/>
          </p:cNvSpPr>
          <p:nvPr/>
        </p:nvSpPr>
        <p:spPr bwMode="auto">
          <a:xfrm>
            <a:off x="7772400" y="714375"/>
            <a:ext cx="137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 eaLnBrk="1" hangingPunct="1"/>
            <a:r>
              <a:rPr lang="en-US" sz="1600">
                <a:solidFill>
                  <a:srgbClr val="CCECFF"/>
                </a:solidFill>
                <a:latin typeface="Arial" charset="0"/>
              </a:rPr>
              <a:t>page 30</a:t>
            </a:r>
          </a:p>
        </p:txBody>
      </p:sp>
      <p:sp>
        <p:nvSpPr>
          <p:cNvPr id="7" name="Rectangle 6"/>
          <p:cNvSpPr/>
          <p:nvPr/>
        </p:nvSpPr>
        <p:spPr>
          <a:xfrm>
            <a:off x="1447800" y="3429000"/>
            <a:ext cx="6172200" cy="1981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0245" name="Picture 5" descr="C:\Documents and Settings\mcm08@fuse.net\My Documents\2005 Business Projects\Slides for Century 21 Accounting\Blue\ch02\C21_blue_02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79" r="52139" b="38876"/>
          <a:stretch>
            <a:fillRect/>
          </a:stretch>
        </p:blipFill>
        <p:spPr bwMode="auto">
          <a:xfrm>
            <a:off x="382587" y="1719140"/>
            <a:ext cx="6170613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10267" y="4771198"/>
            <a:ext cx="3471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+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876800" y="4593398"/>
            <a:ext cx="5334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/>
              <a:t>-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19900" y="2085075"/>
            <a:ext cx="1714500" cy="2677656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Assets include: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Cash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Supplies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A/R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Prepaid Insurance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9267271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F7E2AD-D1C0-4274-BFDD-5668E472160A}" type="slidenum">
              <a:rPr lang="en-US"/>
              <a:pPr>
                <a:defRPr/>
              </a:pPr>
              <a:t>4</a:t>
            </a:fld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LESSON  2-1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Review of 2-1…</a:t>
            </a:r>
            <a:endParaRPr lang="en-US" dirty="0" smtClean="0"/>
          </a:p>
        </p:txBody>
      </p:sp>
      <p:sp>
        <p:nvSpPr>
          <p:cNvPr id="8197" name="Text Box 4"/>
          <p:cNvSpPr txBox="1">
            <a:spLocks noChangeArrowheads="1"/>
          </p:cNvSpPr>
          <p:nvPr/>
        </p:nvSpPr>
        <p:spPr bwMode="auto">
          <a:xfrm>
            <a:off x="7772400" y="714375"/>
            <a:ext cx="137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 eaLnBrk="1" hangingPunct="1"/>
            <a:r>
              <a:rPr lang="en-US" sz="1600">
                <a:solidFill>
                  <a:srgbClr val="CCECFF"/>
                </a:solidFill>
                <a:latin typeface="Arial" charset="0"/>
              </a:rPr>
              <a:t>page 30</a:t>
            </a:r>
          </a:p>
        </p:txBody>
      </p:sp>
      <p:pic>
        <p:nvPicPr>
          <p:cNvPr id="10245" name="Picture 5" descr="C:\Documents and Settings\mcm08@fuse.net\My Documents\2005 Business Projects\Slides for Century 21 Accounting\Blue\ch02\C21_blue_02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39" t="6479" b="45357"/>
          <a:stretch>
            <a:fillRect/>
          </a:stretch>
        </p:blipFill>
        <p:spPr bwMode="auto">
          <a:xfrm>
            <a:off x="685800" y="1524000"/>
            <a:ext cx="5546725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648200" y="470259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+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828800" y="4567180"/>
            <a:ext cx="5334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/>
              <a:t>-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819900" y="2085075"/>
            <a:ext cx="1714500" cy="1200329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Liabilities include: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A/P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2448261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E74B07-272D-487B-A37F-A90E91281D4C}" type="slidenum">
              <a:rPr lang="en-US"/>
              <a:pPr>
                <a:defRPr/>
              </a:pPr>
              <a:t>5</a:t>
            </a:fld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LESSON  2-1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Review of 2-1…</a:t>
            </a:r>
            <a:endParaRPr lang="en-US" dirty="0" smtClean="0"/>
          </a:p>
        </p:txBody>
      </p:sp>
      <p:sp>
        <p:nvSpPr>
          <p:cNvPr id="9221" name="Text Box 4"/>
          <p:cNvSpPr txBox="1">
            <a:spLocks noChangeArrowheads="1"/>
          </p:cNvSpPr>
          <p:nvPr/>
        </p:nvSpPr>
        <p:spPr bwMode="auto">
          <a:xfrm>
            <a:off x="7772400" y="714375"/>
            <a:ext cx="137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 eaLnBrk="1" hangingPunct="1"/>
            <a:r>
              <a:rPr lang="en-US" sz="1600">
                <a:solidFill>
                  <a:srgbClr val="CCECFF"/>
                </a:solidFill>
                <a:latin typeface="Arial" charset="0"/>
              </a:rPr>
              <a:t>page 30</a:t>
            </a:r>
          </a:p>
        </p:txBody>
      </p:sp>
      <p:pic>
        <p:nvPicPr>
          <p:cNvPr id="10245" name="Picture 5" descr="C:\Documents and Settings\mcm08@fuse.net\My Documents\2005 Business Projects\Slides for Century 21 Accounting\Blue\ch02\C21_blue_02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39" t="58315"/>
          <a:stretch>
            <a:fillRect/>
          </a:stretch>
        </p:blipFill>
        <p:spPr bwMode="auto">
          <a:xfrm>
            <a:off x="381000" y="1752600"/>
            <a:ext cx="5387710" cy="290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267200" y="463168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+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524000" y="4517202"/>
            <a:ext cx="6096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/>
              <a:t>-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172200" y="2362200"/>
            <a:ext cx="2171700" cy="3046988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Owner’s Equity</a:t>
            </a:r>
          </a:p>
          <a:p>
            <a:r>
              <a:rPr lang="en-US" b="1" dirty="0" smtClean="0"/>
              <a:t>includes: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Capital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Revenue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Investments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i="1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Expenses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i="1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Withdrawals</a:t>
            </a:r>
          </a:p>
        </p:txBody>
      </p:sp>
    </p:spTree>
    <p:extLst>
      <p:ext uri="{BB962C8B-B14F-4D97-AF65-F5344CB8AC3E}">
        <p14:creationId xmlns:p14="http://schemas.microsoft.com/office/powerpoint/2010/main" val="1504021632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Keep in mind…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are always two actions in every transaction</a:t>
            </a:r>
          </a:p>
          <a:p>
            <a:r>
              <a:rPr lang="en-US" dirty="0" smtClean="0"/>
              <a:t>You will only have one debit and one credit for each transaction</a:t>
            </a:r>
          </a:p>
          <a:p>
            <a:r>
              <a:rPr lang="en-US" dirty="0" smtClean="0"/>
              <a:t>Always list your debit amount first, then credit amount second.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0F9020-8759-4AA4-A284-3DB3E0F92F46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LESSON  2-2</a:t>
            </a:r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4267200"/>
            <a:ext cx="2784348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641259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486083-EB66-4865-BA66-79A87260E2C4}" type="slidenum">
              <a:rPr lang="en-US"/>
              <a:pPr>
                <a:defRPr/>
              </a:pPr>
              <a:t>7</a:t>
            </a:fld>
            <a:endParaRPr lang="en-US"/>
          </a:p>
        </p:txBody>
      </p:sp>
      <p:sp>
        <p:nvSpPr>
          <p:cNvPr id="2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LESSON  2-2</a:t>
            </a:r>
          </a:p>
        </p:txBody>
      </p:sp>
      <p:sp>
        <p:nvSpPr>
          <p:cNvPr id="16418" name="Rectangle 3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RECEIVED CASH FROM OWNER AS AN INVESTMENT</a:t>
            </a:r>
          </a:p>
        </p:txBody>
      </p:sp>
      <p:sp>
        <p:nvSpPr>
          <p:cNvPr id="16397" name="Rectangle 13"/>
          <p:cNvSpPr>
            <a:spLocks noChangeArrowheads="1"/>
          </p:cNvSpPr>
          <p:nvPr/>
        </p:nvSpPr>
        <p:spPr bwMode="auto">
          <a:xfrm>
            <a:off x="457200" y="5221288"/>
            <a:ext cx="40655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</a:pPr>
            <a:r>
              <a:rPr lang="en-US" sz="2000">
                <a:latin typeface="Arial" charset="0"/>
              </a:rPr>
              <a:t>2. How is each account classified?</a:t>
            </a:r>
          </a:p>
        </p:txBody>
      </p:sp>
      <p:sp>
        <p:nvSpPr>
          <p:cNvPr id="16399" name="Rectangle 15"/>
          <p:cNvSpPr>
            <a:spLocks noChangeArrowheads="1"/>
          </p:cNvSpPr>
          <p:nvPr/>
        </p:nvSpPr>
        <p:spPr bwMode="auto">
          <a:xfrm>
            <a:off x="457200" y="5602288"/>
            <a:ext cx="4546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</a:pPr>
            <a:r>
              <a:rPr lang="en-US" sz="2000">
                <a:latin typeface="Arial" charset="0"/>
              </a:rPr>
              <a:t>3. How is each classification changed?</a:t>
            </a:r>
          </a:p>
        </p:txBody>
      </p:sp>
      <p:sp>
        <p:nvSpPr>
          <p:cNvPr id="16400" name="Rectangle 16"/>
          <p:cNvSpPr>
            <a:spLocks noChangeArrowheads="1"/>
          </p:cNvSpPr>
          <p:nvPr/>
        </p:nvSpPr>
        <p:spPr bwMode="auto">
          <a:xfrm>
            <a:off x="457200" y="5983288"/>
            <a:ext cx="5613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</a:pPr>
            <a:r>
              <a:rPr lang="en-US" sz="2000">
                <a:latin typeface="Arial" charset="0"/>
              </a:rPr>
              <a:t>4. How is each amount entered in the accounts?</a:t>
            </a:r>
          </a:p>
        </p:txBody>
      </p:sp>
      <p:pic>
        <p:nvPicPr>
          <p:cNvPr id="16389" name="Picture 5" descr="C:\Documents and Settings\mcm08@fuse.net\My Documents\2005 Business Projects\Slides for Century 21 Accounting\Blue\ch02\C21_blue_02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2320925"/>
            <a:ext cx="5484813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496888" y="1600200"/>
            <a:ext cx="7656512" cy="3968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50000">
                <a:srgbClr val="CCECFF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sz="2000" i="1">
                <a:latin typeface="Arial" charset="0"/>
              </a:rPr>
              <a:t>August 1. Received cash from owner as an investment, $5,000.00.</a:t>
            </a:r>
            <a:endParaRPr lang="en-US" sz="2000">
              <a:latin typeface="Times New Roman" charset="0"/>
            </a:endParaRPr>
          </a:p>
        </p:txBody>
      </p:sp>
      <p:sp>
        <p:nvSpPr>
          <p:cNvPr id="17417" name="Text Box 25"/>
          <p:cNvSpPr txBox="1">
            <a:spLocks noChangeArrowheads="1"/>
          </p:cNvSpPr>
          <p:nvPr/>
        </p:nvSpPr>
        <p:spPr bwMode="auto">
          <a:xfrm>
            <a:off x="7772400" y="714375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r>
              <a:rPr lang="en-US" sz="1600">
                <a:solidFill>
                  <a:srgbClr val="CCECFF"/>
                </a:solidFill>
                <a:latin typeface="Arial" charset="0"/>
              </a:rPr>
              <a:t>page 32</a:t>
            </a:r>
          </a:p>
        </p:txBody>
      </p:sp>
      <p:sp>
        <p:nvSpPr>
          <p:cNvPr id="16419" name="Rectangle 35"/>
          <p:cNvSpPr>
            <a:spLocks noChangeArrowheads="1"/>
          </p:cNvSpPr>
          <p:nvPr/>
        </p:nvSpPr>
        <p:spPr bwMode="auto">
          <a:xfrm>
            <a:off x="457200" y="4840288"/>
            <a:ext cx="38068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</a:pPr>
            <a:r>
              <a:rPr lang="en-US" sz="2000">
                <a:latin typeface="Arial" charset="0"/>
              </a:rPr>
              <a:t>1. Which accounts are affected?</a:t>
            </a:r>
          </a:p>
        </p:txBody>
      </p:sp>
      <p:sp>
        <p:nvSpPr>
          <p:cNvPr id="2" name="Rectangle 1"/>
          <p:cNvSpPr/>
          <p:nvPr/>
        </p:nvSpPr>
        <p:spPr>
          <a:xfrm>
            <a:off x="1676400" y="2320925"/>
            <a:ext cx="5715000" cy="2698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895600" y="2743200"/>
            <a:ext cx="5334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910026" y="3216538"/>
            <a:ext cx="1137973" cy="4410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5181600" y="2781300"/>
            <a:ext cx="12954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6172200" y="3216538"/>
            <a:ext cx="1066800" cy="5172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0" grpId="0" animBg="1" autoUpdateAnimBg="0"/>
      <p:bldP spid="3" grpId="0" animBg="1"/>
      <p:bldP spid="14" grpId="0" animBg="1"/>
      <p:bldP spid="15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371742-9799-4A31-8BC9-45895CA6A3CE}" type="slidenum">
              <a:rPr lang="en-US"/>
              <a:pPr>
                <a:defRPr/>
              </a:pPr>
              <a:t>8</a:t>
            </a:fld>
            <a:endParaRPr lang="en-US"/>
          </a:p>
        </p:txBody>
      </p:sp>
      <p:sp>
        <p:nvSpPr>
          <p:cNvPr id="23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LESSON  2-2</a:t>
            </a:r>
          </a:p>
        </p:txBody>
      </p:sp>
      <p:pic>
        <p:nvPicPr>
          <p:cNvPr id="87064" name="Picture 24" descr="C:\Documents and Settings\mcm08@fuse.net\My Documents\2005 Business Projects\Slides for Century 21 Accounting\Blue\ch02\C21_blue_020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2133600"/>
            <a:ext cx="8229600" cy="243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7067" name="Rectangle 2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PAID CASH FOR SUPPLIES</a:t>
            </a:r>
          </a:p>
        </p:txBody>
      </p:sp>
      <p:sp>
        <p:nvSpPr>
          <p:cNvPr id="87043" name="Rectangle 3"/>
          <p:cNvSpPr>
            <a:spLocks noChangeArrowheads="1"/>
          </p:cNvSpPr>
          <p:nvPr/>
        </p:nvSpPr>
        <p:spPr bwMode="auto">
          <a:xfrm>
            <a:off x="457200" y="5221288"/>
            <a:ext cx="40655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</a:pPr>
            <a:r>
              <a:rPr lang="en-US" sz="2000">
                <a:latin typeface="Arial" charset="0"/>
              </a:rPr>
              <a:t>2. How is each account classified?</a:t>
            </a:r>
          </a:p>
        </p:txBody>
      </p:sp>
      <p:sp>
        <p:nvSpPr>
          <p:cNvPr id="87044" name="Rectangle 4"/>
          <p:cNvSpPr>
            <a:spLocks noChangeArrowheads="1"/>
          </p:cNvSpPr>
          <p:nvPr/>
        </p:nvSpPr>
        <p:spPr bwMode="auto">
          <a:xfrm>
            <a:off x="457200" y="5602288"/>
            <a:ext cx="4546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</a:pPr>
            <a:r>
              <a:rPr lang="en-US" sz="2000">
                <a:latin typeface="Arial" charset="0"/>
              </a:rPr>
              <a:t>3. How is each classification changed?</a:t>
            </a:r>
          </a:p>
        </p:txBody>
      </p:sp>
      <p:sp>
        <p:nvSpPr>
          <p:cNvPr id="87045" name="Rectangle 5"/>
          <p:cNvSpPr>
            <a:spLocks noChangeArrowheads="1"/>
          </p:cNvSpPr>
          <p:nvPr/>
        </p:nvSpPr>
        <p:spPr bwMode="auto">
          <a:xfrm>
            <a:off x="457200" y="5983288"/>
            <a:ext cx="5613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</a:pPr>
            <a:r>
              <a:rPr lang="en-US" sz="2000">
                <a:latin typeface="Arial" charset="0"/>
              </a:rPr>
              <a:t>4. How is each amount entered in the accounts?</a:t>
            </a:r>
          </a:p>
        </p:txBody>
      </p:sp>
      <p:sp>
        <p:nvSpPr>
          <p:cNvPr id="87048" name="Text Box 8"/>
          <p:cNvSpPr txBox="1">
            <a:spLocks noChangeArrowheads="1"/>
          </p:cNvSpPr>
          <p:nvPr/>
        </p:nvSpPr>
        <p:spPr bwMode="auto">
          <a:xfrm>
            <a:off x="496888" y="1598613"/>
            <a:ext cx="4937125" cy="3968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50000">
                <a:srgbClr val="CCECFF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sz="2000" i="1">
                <a:latin typeface="Arial" charset="0"/>
              </a:rPr>
              <a:t>August 3. Paid cash for supplies, $275.00.</a:t>
            </a:r>
          </a:p>
        </p:txBody>
      </p:sp>
      <p:sp>
        <p:nvSpPr>
          <p:cNvPr id="18441" name="Text Box 23"/>
          <p:cNvSpPr txBox="1">
            <a:spLocks noChangeArrowheads="1"/>
          </p:cNvSpPr>
          <p:nvPr/>
        </p:nvSpPr>
        <p:spPr bwMode="auto">
          <a:xfrm>
            <a:off x="7772400" y="714375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r>
              <a:rPr lang="en-US" sz="1600">
                <a:solidFill>
                  <a:srgbClr val="CCECFF"/>
                </a:solidFill>
                <a:latin typeface="Arial" charset="0"/>
              </a:rPr>
              <a:t>page 33</a:t>
            </a:r>
          </a:p>
        </p:txBody>
      </p:sp>
      <p:sp>
        <p:nvSpPr>
          <p:cNvPr id="87068" name="Rectangle 28"/>
          <p:cNvSpPr>
            <a:spLocks noChangeArrowheads="1"/>
          </p:cNvSpPr>
          <p:nvPr/>
        </p:nvSpPr>
        <p:spPr bwMode="auto">
          <a:xfrm>
            <a:off x="457200" y="4840288"/>
            <a:ext cx="38068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</a:pPr>
            <a:r>
              <a:rPr lang="en-US" sz="2000">
                <a:latin typeface="Arial" charset="0"/>
              </a:rPr>
              <a:t>1. Which accounts are affected?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06400" y="2185987"/>
            <a:ext cx="8432800" cy="2698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Connector 2"/>
          <p:cNvCxnSpPr/>
          <p:nvPr/>
        </p:nvCxnSpPr>
        <p:spPr>
          <a:xfrm>
            <a:off x="3352800" y="2455862"/>
            <a:ext cx="0" cy="226853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6248400" y="2414057"/>
            <a:ext cx="762000" cy="23103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600200" y="2628900"/>
            <a:ext cx="889794" cy="266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685800" y="3167327"/>
            <a:ext cx="1066800" cy="4228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635500" y="2624667"/>
            <a:ext cx="5334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257800" y="3239294"/>
            <a:ext cx="709613" cy="3299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8" grpId="0" animBg="1" autoUpdateAnimBg="0"/>
      <p:bldP spid="16" grpId="0" animBg="1"/>
      <p:bldP spid="17" grpId="0" animBg="1"/>
      <p:bldP spid="18" grpId="0" animBg="1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D4C59B-86F4-4D08-AACE-19FC3AD3D7C4}" type="slidenum">
              <a:rPr lang="en-US"/>
              <a:pPr>
                <a:defRPr/>
              </a:pPr>
              <a:t>9</a:t>
            </a:fld>
            <a:endParaRPr lang="en-US"/>
          </a:p>
        </p:txBody>
      </p:sp>
      <p:sp>
        <p:nvSpPr>
          <p:cNvPr id="23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LESSON  2-2</a:t>
            </a:r>
          </a:p>
        </p:txBody>
      </p:sp>
      <p:sp>
        <p:nvSpPr>
          <p:cNvPr id="88091" name="Rectangle 27"/>
          <p:cNvSpPr>
            <a:spLocks noChangeArrowheads="1"/>
          </p:cNvSpPr>
          <p:nvPr/>
        </p:nvSpPr>
        <p:spPr bwMode="auto">
          <a:xfrm>
            <a:off x="457200" y="4838700"/>
            <a:ext cx="38068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</a:pPr>
            <a:r>
              <a:rPr lang="en-US" sz="2000">
                <a:latin typeface="Arial" charset="0"/>
              </a:rPr>
              <a:t>1. Which accounts are affected?</a:t>
            </a:r>
          </a:p>
        </p:txBody>
      </p:sp>
      <p:pic>
        <p:nvPicPr>
          <p:cNvPr id="88087" name="Picture 23" descr="C:\Documents and Settings\mcm08@fuse.net\My Documents\2005 Business Projects\Slides for Century 21 Accounting\Blue\ch02\C21_blue_020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2133600"/>
            <a:ext cx="8229600" cy="243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8089" name="Rectangle 2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PAID CASH FOR INSURANCE</a:t>
            </a:r>
          </a:p>
        </p:txBody>
      </p:sp>
      <p:sp>
        <p:nvSpPr>
          <p:cNvPr id="88068" name="Rectangle 4"/>
          <p:cNvSpPr>
            <a:spLocks noChangeArrowheads="1"/>
          </p:cNvSpPr>
          <p:nvPr/>
        </p:nvSpPr>
        <p:spPr bwMode="auto">
          <a:xfrm>
            <a:off x="457200" y="5221288"/>
            <a:ext cx="40655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</a:pPr>
            <a:r>
              <a:rPr lang="en-US" sz="2000">
                <a:latin typeface="Arial" charset="0"/>
              </a:rPr>
              <a:t>2. How is each account classified?</a:t>
            </a:r>
          </a:p>
        </p:txBody>
      </p:sp>
      <p:sp>
        <p:nvSpPr>
          <p:cNvPr id="88069" name="Rectangle 5"/>
          <p:cNvSpPr>
            <a:spLocks noChangeArrowheads="1"/>
          </p:cNvSpPr>
          <p:nvPr/>
        </p:nvSpPr>
        <p:spPr bwMode="auto">
          <a:xfrm>
            <a:off x="457200" y="5602288"/>
            <a:ext cx="4546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</a:pPr>
            <a:r>
              <a:rPr lang="en-US" sz="2000">
                <a:latin typeface="Arial" charset="0"/>
              </a:rPr>
              <a:t>3. How is each classification changed?</a:t>
            </a:r>
          </a:p>
        </p:txBody>
      </p:sp>
      <p:sp>
        <p:nvSpPr>
          <p:cNvPr id="88070" name="Rectangle 6"/>
          <p:cNvSpPr>
            <a:spLocks noChangeArrowheads="1"/>
          </p:cNvSpPr>
          <p:nvPr/>
        </p:nvSpPr>
        <p:spPr bwMode="auto">
          <a:xfrm>
            <a:off x="457200" y="5983288"/>
            <a:ext cx="5613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</a:pPr>
            <a:r>
              <a:rPr lang="en-US" sz="2000">
                <a:latin typeface="Arial" charset="0"/>
              </a:rPr>
              <a:t>4. How is each amount entered in the accounts?</a:t>
            </a:r>
          </a:p>
        </p:txBody>
      </p:sp>
      <p:sp>
        <p:nvSpPr>
          <p:cNvPr id="88072" name="Text Box 8"/>
          <p:cNvSpPr txBox="1">
            <a:spLocks noChangeArrowheads="1"/>
          </p:cNvSpPr>
          <p:nvPr/>
        </p:nvSpPr>
        <p:spPr bwMode="auto">
          <a:xfrm>
            <a:off x="496888" y="1598613"/>
            <a:ext cx="5316537" cy="3968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50000">
                <a:srgbClr val="CCECFF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sz="2000" i="1">
                <a:latin typeface="Arial" charset="0"/>
              </a:rPr>
              <a:t>August 4. Paid cash for insurance, $1,200.00.</a:t>
            </a:r>
          </a:p>
        </p:txBody>
      </p:sp>
      <p:sp>
        <p:nvSpPr>
          <p:cNvPr id="19466" name="Text Box 21"/>
          <p:cNvSpPr txBox="1">
            <a:spLocks noChangeArrowheads="1"/>
          </p:cNvSpPr>
          <p:nvPr/>
        </p:nvSpPr>
        <p:spPr bwMode="auto">
          <a:xfrm>
            <a:off x="7772400" y="714375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r>
              <a:rPr lang="en-US" sz="1600">
                <a:solidFill>
                  <a:srgbClr val="CCECFF"/>
                </a:solidFill>
                <a:latin typeface="Arial" charset="0"/>
              </a:rPr>
              <a:t>page 34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64066" y="2133601"/>
            <a:ext cx="8475133" cy="3222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172200" y="2320925"/>
            <a:ext cx="2498724" cy="22447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Connector 2"/>
          <p:cNvCxnSpPr/>
          <p:nvPr/>
        </p:nvCxnSpPr>
        <p:spPr>
          <a:xfrm>
            <a:off x="3352800" y="2590800"/>
            <a:ext cx="0" cy="224790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1219200" y="2667000"/>
            <a:ext cx="15113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609600" y="3125258"/>
            <a:ext cx="1066800" cy="4561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305425" y="3239028"/>
            <a:ext cx="533400" cy="3423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72" grpId="0" animBg="1" autoUpdateAnimBg="0"/>
      <p:bldP spid="16" grpId="0" animBg="1"/>
      <p:bldP spid="17" grpId="0" animBg="1"/>
      <p:bldP spid="18" grpId="0" animBg="1"/>
    </p:bldLst>
  </p:timing>
</p:sld>
</file>

<file path=ppt/theme/theme1.xml><?xml version="1.0" encoding="utf-8"?>
<a:theme xmlns:a="http://schemas.openxmlformats.org/drawingml/2006/main" name="0005GREE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3399"/>
      </a:accent1>
      <a:accent2>
        <a:srgbClr val="CC0000"/>
      </a:accent2>
      <a:accent3>
        <a:srgbClr val="FFFFFF"/>
      </a:accent3>
      <a:accent4>
        <a:srgbClr val="000000"/>
      </a:accent4>
      <a:accent5>
        <a:srgbClr val="AAADCA"/>
      </a:accent5>
      <a:accent6>
        <a:srgbClr val="B90000"/>
      </a:accent6>
      <a:hlink>
        <a:srgbClr val="00804B"/>
      </a:hlink>
      <a:folHlink>
        <a:srgbClr val="FFCC00"/>
      </a:folHlink>
    </a:clrScheme>
    <a:fontScheme name="0005GRE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0005GREE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005GREE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005GREE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005GREE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005GREE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005GREE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005GREE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C:\Documents and Settings\mcm08@fuse.net\Application Data\Microsoft\Templates\0005GREEN.pot</Template>
  <TotalTime>625</TotalTime>
  <Words>369</Words>
  <Application>Microsoft Office PowerPoint</Application>
  <PresentationFormat>On-screen Show (4:3)</PresentationFormat>
  <Paragraphs>86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0005GREEN</vt:lpstr>
      <vt:lpstr>2-2: Analyzing How Transactions Affect Accounts</vt:lpstr>
      <vt:lpstr>Review of 2-1…</vt:lpstr>
      <vt:lpstr>Review of 2-1…</vt:lpstr>
      <vt:lpstr>Review of 2-1…</vt:lpstr>
      <vt:lpstr>Review of 2-1…</vt:lpstr>
      <vt:lpstr>Keep in mind…</vt:lpstr>
      <vt:lpstr>RECEIVED CASH FROM OWNER AS AN INVESTMENT</vt:lpstr>
      <vt:lpstr>PAID CASH FOR SUPPLIES</vt:lpstr>
      <vt:lpstr>PAID CASH FOR INSURANCE</vt:lpstr>
      <vt:lpstr>BOUGHT SUPPLIES ON ACCOUNT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 2-1</dc:title>
  <dc:creator>M. C. McLaughlin</dc:creator>
  <cp:lastModifiedBy>Scott Stasa</cp:lastModifiedBy>
  <cp:revision>28</cp:revision>
  <dcterms:created xsi:type="dcterms:W3CDTF">2005-03-16T23:24:38Z</dcterms:created>
  <dcterms:modified xsi:type="dcterms:W3CDTF">2014-09-15T00:29:10Z</dcterms:modified>
</cp:coreProperties>
</file>