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3DA20-B92E-47B8-8439-B055F8562D5B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4480C-95B4-49BB-9015-3BA1C1AF1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6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F3537E-7269-4196-AAB3-89C7514282E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5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5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6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1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8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3AD6-6845-4AA5-B1CA-C625FA551E14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6F5C-8158-4D82-BAD8-D883394ED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Check Lingo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676400"/>
            <a:ext cx="7543800" cy="12747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3200" dirty="0">
                <a:latin typeface="+mn-lt"/>
                <a:cs typeface="+mn-cs"/>
              </a:rPr>
              <a:t>A </a:t>
            </a:r>
            <a:r>
              <a:rPr lang="en-US" altLang="en-US" sz="3200" u="sng" dirty="0">
                <a:latin typeface="+mn-lt"/>
                <a:cs typeface="+mn-cs"/>
              </a:rPr>
              <a:t>personal check</a:t>
            </a:r>
            <a:r>
              <a:rPr lang="en-US" altLang="en-US" sz="3200" dirty="0">
                <a:latin typeface="+mn-lt"/>
                <a:cs typeface="+mn-cs"/>
              </a:rPr>
              <a:t> is a written form that states a written amount to withdraw directly  from the payer’s account.</a:t>
            </a:r>
          </a:p>
        </p:txBody>
      </p:sp>
      <p:pic>
        <p:nvPicPr>
          <p:cNvPr id="19460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2" t="35417" r="8203" b="12502"/>
          <a:stretch>
            <a:fillRect/>
          </a:stretch>
        </p:blipFill>
        <p:spPr bwMode="auto">
          <a:xfrm>
            <a:off x="1676400" y="3352800"/>
            <a:ext cx="6324600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9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8077200" cy="83820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F0"/>
                </a:solidFill>
              </a:rPr>
              <a:t>Check Lingo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sz="half" idx="1"/>
          </p:nvPr>
        </p:nvSpPr>
        <p:spPr>
          <a:xfrm>
            <a:off x="533400" y="990600"/>
            <a:ext cx="8229600" cy="5638800"/>
          </a:xfrm>
        </p:spPr>
        <p:txBody>
          <a:bodyPr/>
          <a:lstStyle/>
          <a:p>
            <a:pPr marL="68263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A </a:t>
            </a:r>
            <a:r>
              <a:rPr lang="en-US" altLang="en-US" sz="2800" b="1" u="sng" dirty="0" smtClean="0"/>
              <a:t>payee</a:t>
            </a:r>
            <a:r>
              <a:rPr lang="en-US" altLang="en-US" sz="2800" dirty="0" smtClean="0"/>
              <a:t> is a person to whom money is owed to (receiving) </a:t>
            </a:r>
          </a:p>
          <a:p>
            <a:pPr marL="68263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A </a:t>
            </a:r>
            <a:r>
              <a:rPr lang="en-US" altLang="en-US" sz="2800" b="1" u="sng" dirty="0" smtClean="0"/>
              <a:t>payer</a:t>
            </a:r>
            <a:r>
              <a:rPr lang="en-US" altLang="en-US" sz="2800" dirty="0" smtClean="0"/>
              <a:t> is a person who pays money (giving)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  <a:p>
            <a:pPr marL="68263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000" dirty="0" smtClean="0"/>
          </a:p>
        </p:txBody>
      </p:sp>
      <p:pic>
        <p:nvPicPr>
          <p:cNvPr id="20484" name="Picture 5" descr="http://www.womansday.com/cm/womansday/images/Oo/02-woman-cashier-card-l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6670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1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Check Lingo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752600"/>
            <a:ext cx="8153400" cy="3298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1163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altLang="en-US" sz="3500" b="1" dirty="0">
                <a:latin typeface="+mn-lt"/>
                <a:cs typeface="+mn-cs"/>
              </a:rPr>
              <a:t>A </a:t>
            </a:r>
            <a:r>
              <a:rPr lang="en-US" altLang="en-US" sz="3500" b="1" u="sng" dirty="0">
                <a:latin typeface="+mn-lt"/>
                <a:cs typeface="+mn-cs"/>
              </a:rPr>
              <a:t>routing number</a:t>
            </a:r>
            <a:r>
              <a:rPr lang="en-US" altLang="en-US" sz="3500" b="1" dirty="0">
                <a:latin typeface="+mn-lt"/>
                <a:cs typeface="+mn-cs"/>
              </a:rPr>
              <a:t> is a nine digit magnetic code that identifies the financial institution who must pay funds. (the payer’s bank)</a:t>
            </a:r>
          </a:p>
          <a:p>
            <a:pPr marL="411163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en-US" altLang="en-US" sz="3500" b="1" dirty="0">
              <a:latin typeface="+mn-lt"/>
              <a:cs typeface="+mn-cs"/>
            </a:endParaRPr>
          </a:p>
          <a:p>
            <a:pPr marL="411163" indent="-342900">
              <a:lnSpc>
                <a:spcPct val="80000"/>
              </a:lnSpc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altLang="en-US" sz="3500" b="1" dirty="0">
                <a:latin typeface="+mn-lt"/>
                <a:cs typeface="+mn-cs"/>
              </a:rPr>
              <a:t>A </a:t>
            </a:r>
            <a:r>
              <a:rPr lang="en-US" altLang="en-US" sz="3500" b="1" u="sng" dirty="0">
                <a:latin typeface="+mn-lt"/>
                <a:cs typeface="+mn-cs"/>
              </a:rPr>
              <a:t>bank account number</a:t>
            </a:r>
            <a:r>
              <a:rPr lang="en-US" altLang="en-US" sz="3500" b="1" dirty="0">
                <a:latin typeface="+mn-lt"/>
                <a:cs typeface="+mn-cs"/>
              </a:rPr>
              <a:t> identifies the payer’s bank account.</a:t>
            </a:r>
          </a:p>
        </p:txBody>
      </p:sp>
      <p:pic>
        <p:nvPicPr>
          <p:cNvPr id="21508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2" t="35417" r="8203" b="12502"/>
          <a:stretch>
            <a:fillRect/>
          </a:stretch>
        </p:blipFill>
        <p:spPr bwMode="auto">
          <a:xfrm>
            <a:off x="5562600" y="4876800"/>
            <a:ext cx="3352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62600" y="6172200"/>
            <a:ext cx="914400" cy="2571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6164263"/>
            <a:ext cx="914400" cy="257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0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3"/>
          <p:cNvSpPr>
            <a:spLocks noChangeArrowheads="1"/>
          </p:cNvSpPr>
          <p:nvPr/>
        </p:nvSpPr>
        <p:spPr bwMode="auto">
          <a:xfrm>
            <a:off x="304800" y="914400"/>
            <a:ext cx="8534400" cy="54102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2238"/>
            <a:ext cx="9144000" cy="715962"/>
          </a:xfrm>
          <a:ln>
            <a:miter lim="800000"/>
            <a:headEnd/>
            <a:tailEnd/>
          </a:ln>
        </p:spPr>
        <p:txBody>
          <a:bodyPr wrap="square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Details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1066800"/>
            <a:ext cx="381000" cy="304800"/>
            <a:chOff x="48" y="1008"/>
            <a:chExt cx="240" cy="192"/>
          </a:xfrm>
        </p:grpSpPr>
        <p:pic>
          <p:nvPicPr>
            <p:cNvPr id="22589" name="Picture 6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6800" y="1066800"/>
            <a:ext cx="381000" cy="304800"/>
            <a:chOff x="48" y="1008"/>
            <a:chExt cx="240" cy="192"/>
          </a:xfrm>
        </p:grpSpPr>
        <p:pic>
          <p:nvPicPr>
            <p:cNvPr id="22587" name="Picture 9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47800" y="1066800"/>
            <a:ext cx="381000" cy="304800"/>
            <a:chOff x="48" y="1008"/>
            <a:chExt cx="240" cy="192"/>
          </a:xfrm>
        </p:grpSpPr>
        <p:pic>
          <p:nvPicPr>
            <p:cNvPr id="22585" name="Picture 12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3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8800" y="1066800"/>
            <a:ext cx="381000" cy="304800"/>
            <a:chOff x="48" y="1008"/>
            <a:chExt cx="240" cy="192"/>
          </a:xfrm>
        </p:grpSpPr>
        <p:pic>
          <p:nvPicPr>
            <p:cNvPr id="22583" name="Picture 1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4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209800" y="1066800"/>
            <a:ext cx="381000" cy="304800"/>
            <a:chOff x="48" y="1008"/>
            <a:chExt cx="240" cy="192"/>
          </a:xfrm>
        </p:grpSpPr>
        <p:pic>
          <p:nvPicPr>
            <p:cNvPr id="22581" name="Picture 18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5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733800" y="1066800"/>
            <a:ext cx="381000" cy="304800"/>
            <a:chOff x="48" y="1008"/>
            <a:chExt cx="240" cy="192"/>
          </a:xfrm>
        </p:grpSpPr>
        <p:pic>
          <p:nvPicPr>
            <p:cNvPr id="22579" name="Picture 21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9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3352800" y="1066800"/>
            <a:ext cx="381000" cy="304800"/>
            <a:chOff x="48" y="1008"/>
            <a:chExt cx="240" cy="192"/>
          </a:xfrm>
        </p:grpSpPr>
        <p:pic>
          <p:nvPicPr>
            <p:cNvPr id="22577" name="Picture 2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8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2971800" y="1066800"/>
            <a:ext cx="381000" cy="304800"/>
            <a:chOff x="48" y="1008"/>
            <a:chExt cx="240" cy="192"/>
          </a:xfrm>
        </p:grpSpPr>
        <p:pic>
          <p:nvPicPr>
            <p:cNvPr id="22575" name="Picture 2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7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2590800" y="1066800"/>
            <a:ext cx="381000" cy="304800"/>
            <a:chOff x="48" y="1008"/>
            <a:chExt cx="240" cy="192"/>
          </a:xfrm>
        </p:grpSpPr>
        <p:pic>
          <p:nvPicPr>
            <p:cNvPr id="22573" name="Picture 30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6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114800" y="1066800"/>
            <a:ext cx="381000" cy="304800"/>
            <a:chOff x="48" y="1008"/>
            <a:chExt cx="240" cy="192"/>
          </a:xfrm>
        </p:grpSpPr>
        <p:pic>
          <p:nvPicPr>
            <p:cNvPr id="22571" name="Picture 33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10</a:t>
              </a:r>
            </a:p>
          </p:txBody>
        </p:sp>
      </p:grp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609600" y="1524000"/>
            <a:ext cx="7315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This is the Routing Number for your bank (used for electronic transfers of funds from your account to the payee’s account)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09600" y="1524000"/>
            <a:ext cx="815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This is your Account Number. (Note that sometimes these two numbers are the reverse of what is shown here.)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609600" y="1498600"/>
            <a:ext cx="58848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This is just your check number again (see above right).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533400" y="1524000"/>
            <a:ext cx="807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Here is where you write the name of the party you are writing your check to (the payee). Be sure to write or print legibly!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533400" y="1524000"/>
            <a:ext cx="5280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 the lower line, write out the amount like this.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09600" y="1524000"/>
            <a:ext cx="56451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Legibly print the amount of money this check is for. 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609600" y="1498600"/>
            <a:ext cx="40306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 the date you write each check.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609600" y="1524000"/>
            <a:ext cx="67897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Place to add any information you want to related to this check.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609600" y="1498600"/>
            <a:ext cx="36925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Put your personal signature here.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609600" y="1524000"/>
            <a:ext cx="6550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Make sure your personal information on the check is correct.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609600" y="1498600"/>
            <a:ext cx="36750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Here is the number of this Check.</a:t>
            </a: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4495800" y="1066800"/>
            <a:ext cx="381000" cy="304800"/>
            <a:chOff x="48" y="1008"/>
            <a:chExt cx="240" cy="192"/>
          </a:xfrm>
        </p:grpSpPr>
        <p:pic>
          <p:nvPicPr>
            <p:cNvPr id="22569" name="Picture 4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84" name="Text Box 48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cs typeface="+mn-cs"/>
                </a:rPr>
                <a:t>11</a:t>
              </a:r>
            </a:p>
          </p:txBody>
        </p:sp>
      </p:grpSp>
      <p:pic>
        <p:nvPicPr>
          <p:cNvPr id="22554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2" t="35417" r="8203" b="12502"/>
          <a:stretch>
            <a:fillRect/>
          </a:stretch>
        </p:blipFill>
        <p:spPr bwMode="auto">
          <a:xfrm>
            <a:off x="457200" y="23622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09600" y="2514600"/>
            <a:ext cx="2057400" cy="8382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7543800" y="2438400"/>
            <a:ext cx="990600" cy="3048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533400" y="5715000"/>
            <a:ext cx="2209800" cy="3048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2895600" y="5715000"/>
            <a:ext cx="1905000" cy="3048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4800600" y="5715000"/>
            <a:ext cx="914400" cy="3048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0" y="6491288"/>
            <a:ext cx="48895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5-F</a:t>
            </a: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7543800" y="2438400"/>
            <a:ext cx="990600" cy="3048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304800" y="471488"/>
            <a:ext cx="1893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Click the numbers</a:t>
            </a:r>
          </a:p>
        </p:txBody>
      </p:sp>
      <p:pic>
        <p:nvPicPr>
          <p:cNvPr id="14404" name="Picture 68" descr="dddd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50" y="5029200"/>
            <a:ext cx="34115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7" name="Picture 71" descr="Best Foods Supermark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263366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1" name="Picture 75" descr="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581400"/>
            <a:ext cx="6858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4" name="Picture 78" descr="january 15, 200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2890838"/>
            <a:ext cx="20161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5" name="Picture 79" descr="Twenty-Fiv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66008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16" name="Picture 80" descr="snack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81600"/>
            <a:ext cx="20574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13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10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10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10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10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3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1" grpId="0"/>
      <p:bldP spid="14371" grpId="1"/>
      <p:bldP spid="14372" grpId="0"/>
      <p:bldP spid="14372" grpId="1"/>
      <p:bldP spid="14373" grpId="0"/>
      <p:bldP spid="14373" grpId="1"/>
      <p:bldP spid="14374" grpId="0"/>
      <p:bldP spid="14374" grpId="1"/>
      <p:bldP spid="14375" grpId="0"/>
      <p:bldP spid="14375" grpId="1"/>
      <p:bldP spid="14376" grpId="0"/>
      <p:bldP spid="14376" grpId="1"/>
      <p:bldP spid="14377" grpId="0"/>
      <p:bldP spid="14377" grpId="1"/>
      <p:bldP spid="14378" grpId="0"/>
      <p:bldP spid="14378" grpId="1"/>
      <p:bldP spid="14379" grpId="0"/>
      <p:bldP spid="14380" grpId="0"/>
      <p:bldP spid="14380" grpId="1"/>
      <p:bldP spid="14381" grpId="0"/>
      <p:bldP spid="14381" grpId="1"/>
      <p:bldP spid="14387" grpId="0" animBg="1"/>
      <p:bldP spid="14387" grpId="1" animBg="1"/>
      <p:bldP spid="14388" grpId="0" animBg="1"/>
      <p:bldP spid="14388" grpId="1" animBg="1"/>
      <p:bldP spid="14389" grpId="0" animBg="1"/>
      <p:bldP spid="14389" grpId="1" animBg="1"/>
      <p:bldP spid="14390" grpId="0" animBg="1"/>
      <p:bldP spid="14390" grpId="1" animBg="1"/>
      <p:bldP spid="14391" grpId="0" animBg="1"/>
      <p:bldP spid="14391" grpId="1" animBg="1"/>
      <p:bldP spid="14402" grpId="0" animBg="1"/>
      <p:bldP spid="14402" grpId="1" animBg="1"/>
      <p:bldP spid="144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41669" r="7813" b="27991"/>
          <a:stretch>
            <a:fillRect/>
          </a:stretch>
        </p:blipFill>
        <p:spPr bwMode="auto">
          <a:xfrm>
            <a:off x="0" y="2133600"/>
            <a:ext cx="91440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314700"/>
            <a:ext cx="838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#100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3328988"/>
            <a:ext cx="541338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5/14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71600" y="3313113"/>
            <a:ext cx="28956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Fine Foods - Groceries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2438400"/>
            <a:ext cx="914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52400" y="28956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08038" y="2895600"/>
            <a:ext cx="573087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5/12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08038" y="2438400"/>
            <a:ext cx="573087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5/12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486400" y="3314700"/>
            <a:ext cx="611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23 11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371600" y="2438400"/>
            <a:ext cx="19827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Deposit to Checking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371600" y="2895600"/>
            <a:ext cx="3657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Bought new checkbooks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858000" y="2438400"/>
            <a:ext cx="828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200  00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382000" y="2895600"/>
            <a:ext cx="7620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-20 00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8382000" y="3276600"/>
            <a:ext cx="685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-23 11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8305800" y="2667000"/>
            <a:ext cx="7762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200 00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8229600" y="2438400"/>
            <a:ext cx="1219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+200 00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8229600" y="3505200"/>
            <a:ext cx="914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156 89</a:t>
            </a:r>
          </a:p>
        </p:txBody>
      </p:sp>
      <p:sp>
        <p:nvSpPr>
          <p:cNvPr id="18452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4900"/>
          </a:xfrm>
          <a:noFill/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4D4D4D"/>
                </a:solidFill>
              </a:rPr>
              <a:t>(</a:t>
            </a:r>
            <a:r>
              <a:rPr lang="en-US" altLang="en-US" b="1" dirty="0" smtClean="0">
                <a:solidFill>
                  <a:srgbClr val="4D4D4D"/>
                </a:solidFill>
              </a:rPr>
              <a:t>Class Example)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486400" y="2895600"/>
            <a:ext cx="6683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20 00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8243888" y="3124200"/>
            <a:ext cx="9001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180 00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8600" y="1676400"/>
            <a:ext cx="381000" cy="304800"/>
            <a:chOff x="48" y="1008"/>
            <a:chExt cx="240" cy="192"/>
          </a:xfrm>
        </p:grpSpPr>
        <p:pic>
          <p:nvPicPr>
            <p:cNvPr id="18475" name="Picture 28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400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09600" y="1676400"/>
            <a:ext cx="381000" cy="304800"/>
            <a:chOff x="48" y="1008"/>
            <a:chExt cx="240" cy="192"/>
          </a:xfrm>
        </p:grpSpPr>
        <p:pic>
          <p:nvPicPr>
            <p:cNvPr id="18473" name="Picture 31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400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990600" y="1676400"/>
            <a:ext cx="381000" cy="304800"/>
            <a:chOff x="48" y="1008"/>
            <a:chExt cx="240" cy="192"/>
          </a:xfrm>
        </p:grpSpPr>
        <p:pic>
          <p:nvPicPr>
            <p:cNvPr id="18471" name="Picture 3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48" y="1008"/>
              <a:ext cx="2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400">
                  <a:solidFill>
                    <a:srgbClr val="0099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06413" y="4683125"/>
            <a:ext cx="8153400" cy="1992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arenBoth"/>
              <a:defRPr/>
            </a:pPr>
            <a:r>
              <a:rPr lang="en-US" sz="1400" b="1" dirty="0"/>
              <a:t>Opened a new checking account and made a opening deposit of $200.00 into account on May 12.  No prior balance.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en-US" sz="1400" b="1" dirty="0"/>
              <a:t>(2)Paid $20.00 for new checkbooks on May 12.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en-US" sz="1400" b="1" dirty="0"/>
              <a:t>(3)Paid $23.11 for groceries at “Fine Foods” using check #100 on May 14</a:t>
            </a:r>
            <a:r>
              <a:rPr lang="en-US" sz="1400" dirty="0"/>
              <a:t>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en-US" sz="1400" b="1" dirty="0"/>
              <a:t>(4) Withdrew $40.00 from your bank’s ATM on May 15.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en-US" sz="1400" b="1" dirty="0"/>
              <a:t>(5) Paid your cell phone bill online for $55.00 on May 16.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0" y="3733800"/>
            <a:ext cx="838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ATM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838200" y="3748088"/>
            <a:ext cx="541338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5/15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371600" y="3733800"/>
            <a:ext cx="28956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ATM Withdrawal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5486400" y="3732213"/>
            <a:ext cx="6858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40 00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8305800" y="3694113"/>
            <a:ext cx="8382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-40 00</a:t>
            </a: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8229600" y="3883025"/>
            <a:ext cx="9144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116 89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87313" y="4114800"/>
            <a:ext cx="838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BP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838200" y="4129088"/>
            <a:ext cx="541338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5/16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1403350" y="4111625"/>
            <a:ext cx="28956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Cell Phone Bill (online)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5492750" y="4129088"/>
            <a:ext cx="6858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55 00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8235950" y="4129088"/>
            <a:ext cx="9144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-55 00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86750" y="4314825"/>
            <a:ext cx="91440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61.89</a:t>
            </a:r>
          </a:p>
        </p:txBody>
      </p:sp>
    </p:spTree>
    <p:extLst>
      <p:ext uri="{BB962C8B-B14F-4D97-AF65-F5344CB8AC3E}">
        <p14:creationId xmlns:p14="http://schemas.microsoft.com/office/powerpoint/2010/main" val="6642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92" grpId="0"/>
      <p:bldP spid="7193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416</Words>
  <Application>Microsoft Office PowerPoint</Application>
  <PresentationFormat>On-screen Show (4:3)</PresentationFormat>
  <Paragraphs>76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Check Lingo</vt:lpstr>
      <vt:lpstr>Check Lingo</vt:lpstr>
      <vt:lpstr>Check Lingo</vt:lpstr>
      <vt:lpstr>Check Details</vt:lpstr>
      <vt:lpstr>(Class Example)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Lingo</dc:title>
  <dc:creator>Scott Stasa</dc:creator>
  <cp:lastModifiedBy>Scott Stasa</cp:lastModifiedBy>
  <cp:revision>2</cp:revision>
  <dcterms:created xsi:type="dcterms:W3CDTF">2016-01-31T22:58:40Z</dcterms:created>
  <dcterms:modified xsi:type="dcterms:W3CDTF">2016-02-01T02:07:09Z</dcterms:modified>
</cp:coreProperties>
</file>